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81" r:id="rId15"/>
    <p:sldId id="269" r:id="rId16"/>
    <p:sldId id="270" r:id="rId17"/>
    <p:sldId id="271" r:id="rId18"/>
    <p:sldId id="273" r:id="rId19"/>
    <p:sldId id="282" r:id="rId20"/>
    <p:sldId id="274" r:id="rId21"/>
    <p:sldId id="275" r:id="rId22"/>
    <p:sldId id="276" r:id="rId23"/>
    <p:sldId id="277" r:id="rId24"/>
    <p:sldId id="278" r:id="rId25"/>
    <p:sldId id="279" r:id="rId26"/>
    <p:sldId id="280" r:id="rId27"/>
    <p:sldId id="283" r:id="rId28"/>
    <p:sldId id="314" r:id="rId29"/>
    <p:sldId id="317" r:id="rId30"/>
    <p:sldId id="318" r:id="rId31"/>
    <p:sldId id="284" r:id="rId32"/>
    <p:sldId id="285" r:id="rId33"/>
    <p:sldId id="319" r:id="rId34"/>
    <p:sldId id="286" r:id="rId35"/>
    <p:sldId id="287" r:id="rId36"/>
    <p:sldId id="300" r:id="rId37"/>
    <p:sldId id="304" r:id="rId38"/>
    <p:sldId id="305" r:id="rId39"/>
    <p:sldId id="306" r:id="rId40"/>
    <p:sldId id="309" r:id="rId41"/>
    <p:sldId id="308" r:id="rId42"/>
    <p:sldId id="310" r:id="rId43"/>
    <p:sldId id="311" r:id="rId44"/>
    <p:sldId id="313"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114" d="100"/>
          <a:sy n="114" d="100"/>
        </p:scale>
        <p:origin x="2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46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25581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5652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6262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86848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EE36881-A63B-41DC-91C6-32BF68E03ABB}" type="datetimeFigureOut">
              <a:rPr lang="pt-BR" smtClean="0"/>
              <a:t>18/06/2024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86580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EE36881-A63B-41DC-91C6-32BF68E03ABB}" type="datetimeFigureOut">
              <a:rPr lang="pt-BR" smtClean="0"/>
              <a:t>18/06/2024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111399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EE36881-A63B-41DC-91C6-32BF68E03ABB}" type="datetimeFigureOut">
              <a:rPr lang="pt-BR" smtClean="0"/>
              <a:t>18/06/2024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65594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E36881-A63B-41DC-91C6-32BF68E03ABB}" type="datetimeFigureOut">
              <a:rPr lang="pt-BR" smtClean="0"/>
              <a:t>18/06/2024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73007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EE36881-A63B-41DC-91C6-32BF68E03ABB}" type="datetimeFigureOut">
              <a:rPr lang="pt-BR" smtClean="0"/>
              <a:t>18/06/2024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387127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EE36881-A63B-41DC-91C6-32BF68E03ABB}" type="datetimeFigureOut">
              <a:rPr lang="pt-BR" smtClean="0"/>
              <a:t>18/06/2024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C366CA-D4BA-4313-8E6C-6BE540210B00}" type="slidenum">
              <a:rPr lang="pt-BR" smtClean="0"/>
              <a:t>‹nº›</a:t>
            </a:fld>
            <a:endParaRPr lang="pt-BR"/>
          </a:p>
        </p:txBody>
      </p:sp>
    </p:spTree>
    <p:extLst>
      <p:ext uri="{BB962C8B-B14F-4D97-AF65-F5344CB8AC3E}">
        <p14:creationId xmlns:p14="http://schemas.microsoft.com/office/powerpoint/2010/main" val="14333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36881-A63B-41DC-91C6-32BF68E03ABB}" type="datetimeFigureOut">
              <a:rPr lang="pt-BR" smtClean="0"/>
              <a:t>18/06/2024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366CA-D4BA-4313-8E6C-6BE540210B00}" type="slidenum">
              <a:rPr lang="pt-BR" smtClean="0"/>
              <a:t>‹nº›</a:t>
            </a:fld>
            <a:endParaRPr lang="pt-BR"/>
          </a:p>
        </p:txBody>
      </p:sp>
    </p:spTree>
    <p:extLst>
      <p:ext uri="{BB962C8B-B14F-4D97-AF65-F5344CB8AC3E}">
        <p14:creationId xmlns:p14="http://schemas.microsoft.com/office/powerpoint/2010/main" val="254826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planalto.gov.br/ccivil_03/_Ato2019-2022/2021/Lei/L14133.htm#art23"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99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813541" y="1041400"/>
            <a:ext cx="6704690" cy="2387600"/>
          </a:xfrm>
        </p:spPr>
        <p:txBody>
          <a:bodyPr>
            <a:noAutofit/>
          </a:bodyPr>
          <a:lstStyle/>
          <a:p>
            <a:r>
              <a:rPr lang="pt-BR" dirty="0">
                <a:solidFill>
                  <a:schemeClr val="bg1"/>
                </a:solidFill>
                <a:latin typeface="Bookman Old Style" panose="02050604050505020204" pitchFamily="18" charset="0"/>
              </a:rPr>
              <a:t>Instrução de Processos de Contratação</a:t>
            </a:r>
          </a:p>
        </p:txBody>
      </p:sp>
      <p:sp>
        <p:nvSpPr>
          <p:cNvPr id="3" name="Subtítulo 2"/>
          <p:cNvSpPr>
            <a:spLocks noGrp="1"/>
          </p:cNvSpPr>
          <p:nvPr>
            <p:ph type="subTitle" idx="1"/>
          </p:nvPr>
        </p:nvSpPr>
        <p:spPr>
          <a:xfrm>
            <a:off x="5134847" y="3602038"/>
            <a:ext cx="6383384" cy="2387600"/>
          </a:xfrm>
        </p:spPr>
        <p:txBody>
          <a:bodyPr>
            <a:normAutofit/>
          </a:bodyPr>
          <a:lstStyle/>
          <a:p>
            <a:pPr algn="just">
              <a:lnSpc>
                <a:spcPct val="150000"/>
              </a:lnSpc>
            </a:pPr>
            <a:r>
              <a:rPr lang="pt-BR" sz="2100" dirty="0">
                <a:solidFill>
                  <a:schemeClr val="bg1"/>
                </a:solidFill>
                <a:latin typeface="Bookman Old Style" panose="02050604050505020204" pitchFamily="18" charset="0"/>
              </a:rPr>
              <a:t>Abordagem aplicada aos principais gargalos no Documento de Formalização da Demanda – DFD, no Estudo Técnico Preliminar – ETP e no Termo de Referência - TR</a:t>
            </a:r>
          </a:p>
        </p:txBody>
      </p:sp>
    </p:spTree>
    <p:extLst>
      <p:ext uri="{BB962C8B-B14F-4D97-AF65-F5344CB8AC3E}">
        <p14:creationId xmlns:p14="http://schemas.microsoft.com/office/powerpoint/2010/main" val="422831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4000" dirty="0">
                <a:latin typeface="Bookman Old Style" panose="02050604050505020204" pitchFamily="18" charset="0"/>
              </a:rPr>
              <a:t>DOCUMENTO DE FORMALIZAÇÃO DA DEMANDA - DFD</a:t>
            </a:r>
          </a:p>
        </p:txBody>
      </p:sp>
      <p:sp>
        <p:nvSpPr>
          <p:cNvPr id="3" name="Subtítulo 2"/>
          <p:cNvSpPr>
            <a:spLocks noGrp="1"/>
          </p:cNvSpPr>
          <p:nvPr>
            <p:ph type="subTitle" idx="1"/>
          </p:nvPr>
        </p:nvSpPr>
        <p:spPr>
          <a:xfrm>
            <a:off x="2058762" y="1816369"/>
            <a:ext cx="9586898" cy="4981246"/>
          </a:xfrm>
        </p:spPr>
        <p:txBody>
          <a:bodyPr>
            <a:normAutofit fontScale="25000" lnSpcReduction="20000"/>
          </a:bodyPr>
          <a:lstStyle/>
          <a:p>
            <a:r>
              <a:rPr lang="pt-BR" sz="8800" dirty="0">
                <a:latin typeface="Bookman Old Style" panose="02050604050505020204" pitchFamily="18" charset="0"/>
              </a:rPr>
              <a:t>Elementos básicos:</a:t>
            </a:r>
            <a:br>
              <a:rPr lang="pt-BR" sz="8800" dirty="0">
                <a:latin typeface="Bookman Old Style" panose="02050604050505020204" pitchFamily="18" charset="0"/>
              </a:rPr>
            </a:br>
            <a:endParaRPr lang="pt-BR" sz="8800" dirty="0">
              <a:latin typeface="Bookman Old Style" panose="02050604050505020204" pitchFamily="18" charset="0"/>
            </a:endParaRPr>
          </a:p>
          <a:p>
            <a:pPr algn="just">
              <a:lnSpc>
                <a:spcPct val="170000"/>
              </a:lnSpc>
            </a:pPr>
            <a:r>
              <a:rPr lang="pt-BR" sz="7200" dirty="0">
                <a:latin typeface="Bookman Old Style" panose="02050604050505020204" pitchFamily="18" charset="0"/>
              </a:rPr>
              <a:t>I – Identificação da área requisitante/técnica;</a:t>
            </a:r>
          </a:p>
          <a:p>
            <a:pPr algn="just">
              <a:lnSpc>
                <a:spcPct val="170000"/>
              </a:lnSpc>
            </a:pPr>
            <a:r>
              <a:rPr lang="pt-BR" sz="7200" dirty="0">
                <a:latin typeface="Bookman Old Style" panose="02050604050505020204" pitchFamily="18" charset="0"/>
              </a:rPr>
              <a:t>II - Descrição sucinta do que se pretende contratar e a justificativa da necessidade;</a:t>
            </a:r>
          </a:p>
          <a:p>
            <a:pPr algn="just">
              <a:lnSpc>
                <a:spcPct val="170000"/>
              </a:lnSpc>
            </a:pPr>
            <a:r>
              <a:rPr lang="pt-BR" sz="7200" dirty="0">
                <a:latin typeface="Bookman Old Style" panose="02050604050505020204" pitchFamily="18" charset="0"/>
              </a:rPr>
              <a:t>III – Justificativa para as quantidades, acompanhadas da série histórica de consumo referente aos últimos três anos ou a metodologia utilizada para se definir as quantidades a serem licitadas;</a:t>
            </a:r>
          </a:p>
          <a:p>
            <a:pPr algn="just">
              <a:lnSpc>
                <a:spcPct val="170000"/>
              </a:lnSpc>
            </a:pPr>
            <a:r>
              <a:rPr lang="pt-BR" sz="7200" dirty="0">
                <a:latin typeface="Bookman Old Style" panose="02050604050505020204" pitchFamily="18" charset="0"/>
              </a:rPr>
              <a:t>IV – indicação da data pretendida para a contratação;</a:t>
            </a:r>
          </a:p>
          <a:p>
            <a:pPr algn="just">
              <a:lnSpc>
                <a:spcPct val="170000"/>
              </a:lnSpc>
            </a:pPr>
            <a:r>
              <a:rPr lang="pt-BR" sz="7200" dirty="0">
                <a:latin typeface="Bookman Old Style" panose="02050604050505020204" pitchFamily="18" charset="0"/>
              </a:rPr>
              <a:t>V – Demonstrativo do alinhamento com o Plano de Contratações Anual;</a:t>
            </a:r>
          </a:p>
          <a:p>
            <a:pPr algn="just">
              <a:lnSpc>
                <a:spcPct val="170000"/>
              </a:lnSpc>
            </a:pPr>
            <a:r>
              <a:rPr lang="pt-BR" sz="7200" dirty="0">
                <a:latin typeface="Bookman Old Style" panose="02050604050505020204" pitchFamily="18" charset="0"/>
              </a:rPr>
              <a:t>VI – Anuência da Autoridade Competente para prosseguimento da Contratação.</a:t>
            </a:r>
          </a:p>
        </p:txBody>
      </p:sp>
    </p:spTree>
    <p:extLst>
      <p:ext uri="{BB962C8B-B14F-4D97-AF65-F5344CB8AC3E}">
        <p14:creationId xmlns:p14="http://schemas.microsoft.com/office/powerpoint/2010/main" val="271158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4000" dirty="0">
                <a:latin typeface="Bookman Old Style" panose="02050604050505020204" pitchFamily="18" charset="0"/>
              </a:rPr>
              <a:t>ESTUDO TÉCNICO PRELIMINAR - ETP</a:t>
            </a:r>
          </a:p>
        </p:txBody>
      </p:sp>
      <p:sp>
        <p:nvSpPr>
          <p:cNvPr id="3" name="Subtítulo 2"/>
          <p:cNvSpPr>
            <a:spLocks noGrp="1"/>
          </p:cNvSpPr>
          <p:nvPr>
            <p:ph type="subTitle" idx="1"/>
          </p:nvPr>
        </p:nvSpPr>
        <p:spPr>
          <a:xfrm>
            <a:off x="2058762" y="2083788"/>
            <a:ext cx="9586898" cy="4981246"/>
          </a:xfrm>
        </p:spPr>
        <p:txBody>
          <a:bodyPr>
            <a:normAutofit/>
          </a:bodyPr>
          <a:lstStyle/>
          <a:p>
            <a:pPr algn="just">
              <a:lnSpc>
                <a:spcPct val="150000"/>
              </a:lnSpc>
            </a:pPr>
            <a:r>
              <a:rPr lang="pt-BR" sz="2500" dirty="0">
                <a:latin typeface="Bookman Old Style" panose="02050604050505020204" pitchFamily="18" charset="0"/>
              </a:rPr>
              <a:t>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a:t>
            </a:r>
            <a:br>
              <a:rPr lang="pt-BR" sz="2500" dirty="0">
                <a:latin typeface="Bookman Old Style" panose="02050604050505020204" pitchFamily="18" charset="0"/>
              </a:rPr>
            </a:br>
            <a:endParaRPr lang="pt-BR" sz="2500" dirty="0">
              <a:latin typeface="Bookman Old Style" panose="02050604050505020204" pitchFamily="18" charset="0"/>
            </a:endParaRPr>
          </a:p>
          <a:p>
            <a:r>
              <a:rPr lang="pt-BR" sz="2500" dirty="0">
                <a:latin typeface="Bookman Old Style" panose="02050604050505020204" pitchFamily="18" charset="0"/>
              </a:rPr>
              <a:t>(IN SEAD Nº 003/2023 - Art. 3º, inciso I)</a:t>
            </a:r>
          </a:p>
        </p:txBody>
      </p:sp>
    </p:spTree>
    <p:extLst>
      <p:ext uri="{BB962C8B-B14F-4D97-AF65-F5344CB8AC3E}">
        <p14:creationId xmlns:p14="http://schemas.microsoft.com/office/powerpoint/2010/main" val="25566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6808" y="353683"/>
            <a:ext cx="9034580" cy="1120446"/>
          </a:xfrm>
        </p:spPr>
        <p:txBody>
          <a:bodyPr>
            <a:noAutofit/>
          </a:bodyPr>
          <a:lstStyle/>
          <a:p>
            <a:r>
              <a:rPr lang="pt-BR" sz="4000" dirty="0">
                <a:latin typeface="Bookman Old Style" panose="02050604050505020204" pitchFamily="18" charset="0"/>
              </a:rPr>
              <a:t>ETP -  QUANDO ELABORAR?</a:t>
            </a:r>
          </a:p>
        </p:txBody>
      </p:sp>
      <p:pic>
        <p:nvPicPr>
          <p:cNvPr id="5" name="Imagem 4">
            <a:extLst>
              <a:ext uri="{FF2B5EF4-FFF2-40B4-BE49-F238E27FC236}">
                <a16:creationId xmlns:a16="http://schemas.microsoft.com/office/drawing/2014/main" id="{F844D625-ECC5-E8C7-E3F3-19704D7841DD}"/>
              </a:ext>
            </a:extLst>
          </p:cNvPr>
          <p:cNvPicPr>
            <a:picLocks noChangeAspect="1"/>
          </p:cNvPicPr>
          <p:nvPr/>
        </p:nvPicPr>
        <p:blipFill>
          <a:blip r:embed="rId3"/>
          <a:stretch>
            <a:fillRect/>
          </a:stretch>
        </p:blipFill>
        <p:spPr>
          <a:xfrm>
            <a:off x="2794958" y="1856993"/>
            <a:ext cx="7798280" cy="4355548"/>
          </a:xfrm>
          <a:prstGeom prst="rect">
            <a:avLst/>
          </a:prstGeom>
        </p:spPr>
      </p:pic>
    </p:spTree>
    <p:extLst>
      <p:ext uri="{BB962C8B-B14F-4D97-AF65-F5344CB8AC3E}">
        <p14:creationId xmlns:p14="http://schemas.microsoft.com/office/powerpoint/2010/main" val="336134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6808" y="353683"/>
            <a:ext cx="9034580" cy="1120446"/>
          </a:xfrm>
        </p:spPr>
        <p:txBody>
          <a:bodyPr>
            <a:noAutofit/>
          </a:bodyPr>
          <a:lstStyle/>
          <a:p>
            <a:r>
              <a:rPr lang="pt-BR" sz="4000" dirty="0">
                <a:latin typeface="Bookman Old Style" panose="02050604050505020204" pitchFamily="18" charset="0"/>
              </a:rPr>
              <a:t>ETP -  QUANDO ELABORAR?</a:t>
            </a:r>
          </a:p>
        </p:txBody>
      </p:sp>
      <p:pic>
        <p:nvPicPr>
          <p:cNvPr id="3" name="Imagem 2">
            <a:extLst>
              <a:ext uri="{FF2B5EF4-FFF2-40B4-BE49-F238E27FC236}">
                <a16:creationId xmlns:a16="http://schemas.microsoft.com/office/drawing/2014/main" id="{4AB1D3F3-BFE4-BA48-C0A1-EC244326EE82}"/>
              </a:ext>
            </a:extLst>
          </p:cNvPr>
          <p:cNvPicPr>
            <a:picLocks noChangeAspect="1"/>
          </p:cNvPicPr>
          <p:nvPr/>
        </p:nvPicPr>
        <p:blipFill>
          <a:blip r:embed="rId3"/>
          <a:stretch>
            <a:fillRect/>
          </a:stretch>
        </p:blipFill>
        <p:spPr>
          <a:xfrm>
            <a:off x="2682815" y="1754478"/>
            <a:ext cx="8108830" cy="4493922"/>
          </a:xfrm>
          <a:prstGeom prst="rect">
            <a:avLst/>
          </a:prstGeom>
        </p:spPr>
      </p:pic>
    </p:spTree>
    <p:extLst>
      <p:ext uri="{BB962C8B-B14F-4D97-AF65-F5344CB8AC3E}">
        <p14:creationId xmlns:p14="http://schemas.microsoft.com/office/powerpoint/2010/main" val="84972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6808" y="353683"/>
            <a:ext cx="9034580" cy="1120446"/>
          </a:xfrm>
        </p:spPr>
        <p:txBody>
          <a:bodyPr>
            <a:noAutofit/>
          </a:bodyPr>
          <a:lstStyle/>
          <a:p>
            <a:r>
              <a:rPr lang="pt-BR" sz="4000" dirty="0">
                <a:latin typeface="Bookman Old Style" panose="02050604050505020204" pitchFamily="18" charset="0"/>
              </a:rPr>
              <a:t>ETP -  QUAIS ELEMENTOS DEVEM CONSTAR?</a:t>
            </a:r>
          </a:p>
        </p:txBody>
      </p:sp>
      <p:pic>
        <p:nvPicPr>
          <p:cNvPr id="4" name="Imagem 3">
            <a:extLst>
              <a:ext uri="{FF2B5EF4-FFF2-40B4-BE49-F238E27FC236}">
                <a16:creationId xmlns:a16="http://schemas.microsoft.com/office/drawing/2014/main" id="{06FD9617-306A-8E65-3A06-36CF96AB7640}"/>
              </a:ext>
            </a:extLst>
          </p:cNvPr>
          <p:cNvPicPr>
            <a:picLocks noChangeAspect="1"/>
          </p:cNvPicPr>
          <p:nvPr/>
        </p:nvPicPr>
        <p:blipFill>
          <a:blip r:embed="rId3"/>
          <a:stretch>
            <a:fillRect/>
          </a:stretch>
        </p:blipFill>
        <p:spPr>
          <a:xfrm>
            <a:off x="2510287" y="1916354"/>
            <a:ext cx="8462513" cy="4018619"/>
          </a:xfrm>
          <a:prstGeom prst="rect">
            <a:avLst/>
          </a:prstGeom>
        </p:spPr>
      </p:pic>
    </p:spTree>
    <p:extLst>
      <p:ext uri="{BB962C8B-B14F-4D97-AF65-F5344CB8AC3E}">
        <p14:creationId xmlns:p14="http://schemas.microsoft.com/office/powerpoint/2010/main" val="420144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4000" dirty="0">
                <a:latin typeface="Bookman Old Style" panose="02050604050505020204" pitchFamily="18" charset="0"/>
              </a:rPr>
              <a:t>TERMO DE REFERÊNCIA</a:t>
            </a:r>
          </a:p>
        </p:txBody>
      </p:sp>
      <p:sp>
        <p:nvSpPr>
          <p:cNvPr id="3" name="Subtítulo 2"/>
          <p:cNvSpPr>
            <a:spLocks noGrp="1"/>
          </p:cNvSpPr>
          <p:nvPr>
            <p:ph type="subTitle" idx="1"/>
          </p:nvPr>
        </p:nvSpPr>
        <p:spPr>
          <a:xfrm>
            <a:off x="2058762" y="2083788"/>
            <a:ext cx="9586898" cy="4981246"/>
          </a:xfrm>
        </p:spPr>
        <p:txBody>
          <a:bodyPr>
            <a:normAutofit/>
          </a:bodyPr>
          <a:lstStyle/>
          <a:p>
            <a:pPr algn="just"/>
            <a:r>
              <a:rPr lang="pt-BR" sz="2800" dirty="0">
                <a:latin typeface="Bookman Old Style" panose="02050604050505020204" pitchFamily="18" charset="0"/>
              </a:rPr>
              <a:t>Documento necessário para a contratação de bens e</a:t>
            </a:r>
          </a:p>
          <a:p>
            <a:pPr algn="just"/>
            <a:r>
              <a:rPr lang="pt-BR" sz="2800" dirty="0">
                <a:latin typeface="Bookman Old Style" panose="02050604050505020204" pitchFamily="18" charset="0"/>
              </a:rPr>
              <a:t>serviços, que deve conter os parâmetros e elementos</a:t>
            </a:r>
          </a:p>
          <a:p>
            <a:pPr algn="just"/>
            <a:r>
              <a:rPr lang="pt-BR" sz="2800" dirty="0">
                <a:latin typeface="Bookman Old Style" panose="02050604050505020204" pitchFamily="18" charset="0"/>
              </a:rPr>
              <a:t>descritivos, sendo documento constitutivo da fase</a:t>
            </a:r>
          </a:p>
          <a:p>
            <a:pPr algn="just"/>
            <a:r>
              <a:rPr lang="pt-BR" sz="2800" dirty="0">
                <a:latin typeface="Bookman Old Style" panose="02050604050505020204" pitchFamily="18" charset="0"/>
              </a:rPr>
              <a:t>preparatória da instrução do processo de licitação.</a:t>
            </a:r>
          </a:p>
          <a:p>
            <a:endParaRPr lang="pt-BR" sz="2800" dirty="0">
              <a:latin typeface="Bookman Old Style" panose="02050604050505020204" pitchFamily="18" charset="0"/>
            </a:endParaRPr>
          </a:p>
          <a:p>
            <a:r>
              <a:rPr lang="pt-BR" sz="2800" dirty="0">
                <a:latin typeface="Bookman Old Style" panose="02050604050505020204" pitchFamily="18" charset="0"/>
              </a:rPr>
              <a:t>(IN SEAD Nº 004/2023) </a:t>
            </a:r>
          </a:p>
        </p:txBody>
      </p:sp>
    </p:spTree>
    <p:extLst>
      <p:ext uri="{BB962C8B-B14F-4D97-AF65-F5344CB8AC3E}">
        <p14:creationId xmlns:p14="http://schemas.microsoft.com/office/powerpoint/2010/main" val="208614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58762" y="2083788"/>
            <a:ext cx="9586898" cy="4981246"/>
          </a:xfrm>
        </p:spPr>
        <p:txBody>
          <a:bodyPr>
            <a:normAutofit/>
          </a:bodyPr>
          <a:lstStyle/>
          <a:p>
            <a:r>
              <a:rPr lang="pt-BR" dirty="0">
                <a:latin typeface="Bookman Old Style" panose="02050604050505020204" pitchFamily="18" charset="0"/>
              </a:rPr>
              <a:t>I - TR elaborado sem a correta escolha de textos opcionais constantes nos modelos:</a:t>
            </a:r>
          </a:p>
        </p:txBody>
      </p:sp>
      <p:pic>
        <p:nvPicPr>
          <p:cNvPr id="4" name="Imagem 3">
            <a:extLst>
              <a:ext uri="{FF2B5EF4-FFF2-40B4-BE49-F238E27FC236}">
                <a16:creationId xmlns:a16="http://schemas.microsoft.com/office/drawing/2014/main" id="{66C81945-8FF9-DD8A-95B5-8398602C9FA3}"/>
              </a:ext>
            </a:extLst>
          </p:cNvPr>
          <p:cNvPicPr>
            <a:picLocks noChangeAspect="1"/>
          </p:cNvPicPr>
          <p:nvPr/>
        </p:nvPicPr>
        <p:blipFill>
          <a:blip r:embed="rId3"/>
          <a:stretch>
            <a:fillRect/>
          </a:stretch>
        </p:blipFill>
        <p:spPr>
          <a:xfrm>
            <a:off x="2993365" y="3010807"/>
            <a:ext cx="7836025" cy="3519389"/>
          </a:xfrm>
          <a:prstGeom prst="rect">
            <a:avLst/>
          </a:prstGeom>
          <a:ln>
            <a:solidFill>
              <a:schemeClr val="tx1"/>
            </a:solidFill>
          </a:ln>
        </p:spPr>
      </p:pic>
    </p:spTree>
    <p:extLst>
      <p:ext uri="{BB962C8B-B14F-4D97-AF65-F5344CB8AC3E}">
        <p14:creationId xmlns:p14="http://schemas.microsoft.com/office/powerpoint/2010/main" val="100328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67388" y="1876754"/>
            <a:ext cx="9586898" cy="4981246"/>
          </a:xfrm>
        </p:spPr>
        <p:txBody>
          <a:bodyPr>
            <a:normAutofit fontScale="77500" lnSpcReduction="20000"/>
          </a:bodyPr>
          <a:lstStyle/>
          <a:p>
            <a:pPr>
              <a:lnSpc>
                <a:spcPct val="160000"/>
              </a:lnSpc>
            </a:pPr>
            <a:r>
              <a:rPr lang="pt-BR" sz="2900" dirty="0">
                <a:latin typeface="Bookman Old Style" panose="02050604050505020204" pitchFamily="18" charset="0"/>
              </a:rPr>
              <a:t>II- Amostras:</a:t>
            </a:r>
          </a:p>
          <a:p>
            <a:pPr marL="457200" indent="-457200" algn="just">
              <a:lnSpc>
                <a:spcPct val="160000"/>
              </a:lnSpc>
              <a:buAutoNum type="alphaLcParenR"/>
            </a:pPr>
            <a:r>
              <a:rPr lang="pt-BR" sz="2900" dirty="0">
                <a:latin typeface="Bookman Old Style" panose="02050604050505020204" pitchFamily="18" charset="0"/>
              </a:rPr>
              <a:t>Ausência de justificativa para sua exigência, o qual vai de encontro ao disposto no art. 41 da Lei nº 14.133/2021:</a:t>
            </a:r>
          </a:p>
          <a:p>
            <a:pPr marL="4114800" lvl="8" indent="-457200">
              <a:lnSpc>
                <a:spcPct val="160000"/>
              </a:lnSpc>
              <a:buAutoNum type="alphaLcParenR"/>
            </a:pPr>
            <a:endParaRPr lang="pt-BR" dirty="0">
              <a:latin typeface="Bookman Old Style" panose="02050604050505020204" pitchFamily="18" charset="0"/>
            </a:endParaRPr>
          </a:p>
          <a:p>
            <a:pPr>
              <a:lnSpc>
                <a:spcPct val="160000"/>
              </a:lnSpc>
            </a:pPr>
            <a:r>
              <a:rPr lang="pt-BR" sz="1900" dirty="0">
                <a:solidFill>
                  <a:srgbClr val="000000"/>
                </a:solidFill>
                <a:latin typeface="Bookman Old Style" panose="02050604050505020204" pitchFamily="18" charset="0"/>
              </a:rPr>
              <a:t>Art. 41. No caso de licitação que envolva o fornecimento de bens, a Administração poderá excepcionalmente:</a:t>
            </a:r>
          </a:p>
          <a:p>
            <a:pPr>
              <a:lnSpc>
                <a:spcPct val="160000"/>
              </a:lnSpc>
            </a:pPr>
            <a:r>
              <a:rPr lang="pt-BR" sz="1900" dirty="0">
                <a:solidFill>
                  <a:srgbClr val="000000"/>
                </a:solidFill>
                <a:latin typeface="Bookman Old Style" panose="02050604050505020204" pitchFamily="18" charset="0"/>
              </a:rPr>
              <a:t>(...)</a:t>
            </a:r>
          </a:p>
          <a:p>
            <a:pPr>
              <a:lnSpc>
                <a:spcPct val="160000"/>
              </a:lnSpc>
            </a:pPr>
            <a:r>
              <a:rPr lang="pt-BR" sz="1900" b="0" i="0" dirty="0">
                <a:solidFill>
                  <a:srgbClr val="000000"/>
                </a:solidFill>
                <a:effectLst/>
                <a:latin typeface="Bookman Old Style" panose="02050604050505020204" pitchFamily="18" charset="0"/>
              </a:rPr>
              <a:t>II - exigir amostra ou prova de conceito do bem no procedimento de pré-qualificação permanente, na fase de julgamento das propostas ou de lances, ou no período de vigência do contrato ou da ata de registro de preços, desde que previsto no edital da licitação e </a:t>
            </a:r>
            <a:r>
              <a:rPr lang="pt-BR" sz="1900" b="1" i="0" dirty="0">
                <a:solidFill>
                  <a:srgbClr val="000000"/>
                </a:solidFill>
                <a:effectLst/>
                <a:latin typeface="Bookman Old Style" panose="02050604050505020204" pitchFamily="18" charset="0"/>
              </a:rPr>
              <a:t>justificada a necessidade de sua apresentação;</a:t>
            </a:r>
            <a:endParaRPr lang="pt-BR" sz="1900" b="1" dirty="0">
              <a:latin typeface="Bookman Old Style" panose="02050604050505020204" pitchFamily="18" charset="0"/>
            </a:endParaRPr>
          </a:p>
        </p:txBody>
      </p:sp>
    </p:spTree>
    <p:extLst>
      <p:ext uri="{BB962C8B-B14F-4D97-AF65-F5344CB8AC3E}">
        <p14:creationId xmlns:p14="http://schemas.microsoft.com/office/powerpoint/2010/main" val="65554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67388" y="1876754"/>
            <a:ext cx="9586898" cy="4981246"/>
          </a:xfrm>
        </p:spPr>
        <p:txBody>
          <a:bodyPr>
            <a:normAutofit/>
          </a:bodyPr>
          <a:lstStyle/>
          <a:p>
            <a:pPr>
              <a:lnSpc>
                <a:spcPct val="160000"/>
              </a:lnSpc>
            </a:pPr>
            <a:r>
              <a:rPr lang="pt-BR" sz="2200" dirty="0">
                <a:latin typeface="Bookman Old Style" panose="02050604050505020204" pitchFamily="18" charset="0"/>
              </a:rPr>
              <a:t>II- Amostras:</a:t>
            </a:r>
          </a:p>
          <a:p>
            <a:r>
              <a:rPr lang="pt-BR" sz="2200" dirty="0">
                <a:latin typeface="Bookman Old Style" panose="02050604050505020204" pitchFamily="18" charset="0"/>
              </a:rPr>
              <a:t>b) Ausência de critérios objetivos para análise das amostras</a:t>
            </a:r>
            <a:r>
              <a:rPr lang="pt-BR" dirty="0">
                <a:latin typeface="Bookman Old Style" panose="02050604050505020204" pitchFamily="18" charset="0"/>
              </a:rPr>
              <a:t>;</a:t>
            </a:r>
          </a:p>
          <a:p>
            <a:endParaRPr lang="pt-BR" dirty="0">
              <a:latin typeface="Bookman Old Style" panose="02050604050505020204" pitchFamily="18" charset="0"/>
            </a:endParaRPr>
          </a:p>
          <a:p>
            <a:r>
              <a:rPr lang="pt-BR" sz="1500" dirty="0">
                <a:solidFill>
                  <a:srgbClr val="000000"/>
                </a:solidFill>
                <a:latin typeface="Bookman Old Style" panose="02050604050505020204" pitchFamily="18" charset="0"/>
              </a:rPr>
              <a:t>Havendo exigência de amostras, é imprescindível que o detalhamento dessa obrigação esteja</a:t>
            </a:r>
          </a:p>
          <a:p>
            <a:r>
              <a:rPr lang="pt-BR" sz="1500" dirty="0">
                <a:solidFill>
                  <a:srgbClr val="000000"/>
                </a:solidFill>
                <a:latin typeface="Bookman Old Style" panose="02050604050505020204" pitchFamily="18" charset="0"/>
              </a:rPr>
              <a:t>contido no edital da licitação, com a devida especificação dos critérios objetivos para</a:t>
            </a:r>
          </a:p>
          <a:p>
            <a:r>
              <a:rPr lang="pt-BR" sz="1500" dirty="0">
                <a:solidFill>
                  <a:srgbClr val="000000"/>
                </a:solidFill>
                <a:latin typeface="Bookman Old Style" panose="02050604050505020204" pitchFamily="18" charset="0"/>
              </a:rPr>
              <a:t>avaliação da amostra apresentada pelo licitante classificado provisoriamente em primeiro</a:t>
            </a:r>
          </a:p>
          <a:p>
            <a:r>
              <a:rPr lang="pt-BR" sz="1500" dirty="0">
                <a:solidFill>
                  <a:srgbClr val="000000"/>
                </a:solidFill>
                <a:latin typeface="Bookman Old Style" panose="02050604050505020204" pitchFamily="18" charset="0"/>
              </a:rPr>
              <a:t>lugar, em observância ao art. 40, inciso VII, da Lei 8.666/1993.</a:t>
            </a:r>
          </a:p>
          <a:p>
            <a:r>
              <a:rPr lang="pt-BR" sz="1500" b="1" dirty="0">
                <a:solidFill>
                  <a:srgbClr val="000000"/>
                </a:solidFill>
                <a:latin typeface="Bookman Old Style" panose="02050604050505020204" pitchFamily="18" charset="0"/>
              </a:rPr>
              <a:t>(Acórdão 1491/2016-Plenário | Relator: ANDRÉ DE CARVALHO)</a:t>
            </a:r>
          </a:p>
        </p:txBody>
      </p:sp>
    </p:spTree>
    <p:extLst>
      <p:ext uri="{BB962C8B-B14F-4D97-AF65-F5344CB8AC3E}">
        <p14:creationId xmlns:p14="http://schemas.microsoft.com/office/powerpoint/2010/main" val="363223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134847" y="1041400"/>
            <a:ext cx="6383383" cy="2387600"/>
          </a:xfrm>
        </p:spPr>
        <p:txBody>
          <a:bodyPr/>
          <a:lstStyle/>
          <a:p>
            <a:r>
              <a:rPr lang="pt-BR" dirty="0">
                <a:solidFill>
                  <a:schemeClr val="bg1"/>
                </a:solidFill>
                <a:latin typeface="Bookman Old Style" panose="02050604050505020204" pitchFamily="18" charset="0"/>
              </a:rPr>
              <a:t>Filipe Nóbrega</a:t>
            </a:r>
          </a:p>
        </p:txBody>
      </p:sp>
      <p:sp>
        <p:nvSpPr>
          <p:cNvPr id="3" name="Subtítulo 2"/>
          <p:cNvSpPr>
            <a:spLocks noGrp="1"/>
          </p:cNvSpPr>
          <p:nvPr>
            <p:ph type="subTitle" idx="1"/>
          </p:nvPr>
        </p:nvSpPr>
        <p:spPr>
          <a:xfrm>
            <a:off x="5134847" y="3602038"/>
            <a:ext cx="6383384" cy="1655762"/>
          </a:xfrm>
        </p:spPr>
        <p:txBody>
          <a:bodyPr/>
          <a:lstStyle/>
          <a:p>
            <a:r>
              <a:rPr lang="pt-BR" dirty="0">
                <a:solidFill>
                  <a:schemeClr val="bg1"/>
                </a:solidFill>
                <a:latin typeface="Bookman Old Style" panose="02050604050505020204" pitchFamily="18" charset="0"/>
              </a:rPr>
              <a:t>Diretor Executivo da Central de Compras</a:t>
            </a:r>
          </a:p>
        </p:txBody>
      </p:sp>
    </p:spTree>
    <p:extLst>
      <p:ext uri="{BB962C8B-B14F-4D97-AF65-F5344CB8AC3E}">
        <p14:creationId xmlns:p14="http://schemas.microsoft.com/office/powerpoint/2010/main" val="2611134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76015" y="2221810"/>
            <a:ext cx="9586898" cy="4981246"/>
          </a:xfrm>
        </p:spPr>
        <p:txBody>
          <a:bodyPr>
            <a:normAutofit/>
          </a:bodyPr>
          <a:lstStyle/>
          <a:p>
            <a:pPr>
              <a:lnSpc>
                <a:spcPct val="150000"/>
              </a:lnSpc>
            </a:pPr>
            <a:r>
              <a:rPr lang="pt-BR" sz="3000" dirty="0">
                <a:latin typeface="Bookman Old Style" panose="02050604050505020204" pitchFamily="18" charset="0"/>
              </a:rPr>
              <a:t>III- Ausência de informações relevantes para o dimensionamento da proposta e quanto ao que deve ser comprovado pelos potenciais interessados no julgamento da proposta;</a:t>
            </a:r>
          </a:p>
        </p:txBody>
      </p:sp>
    </p:spTree>
    <p:extLst>
      <p:ext uri="{BB962C8B-B14F-4D97-AF65-F5344CB8AC3E}">
        <p14:creationId xmlns:p14="http://schemas.microsoft.com/office/powerpoint/2010/main" val="390050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58762" y="2083788"/>
            <a:ext cx="9586898" cy="4981246"/>
          </a:xfrm>
        </p:spPr>
        <p:txBody>
          <a:bodyPr>
            <a:normAutofit/>
          </a:bodyPr>
          <a:lstStyle/>
          <a:p>
            <a:r>
              <a:rPr lang="pt-BR" sz="2200" dirty="0">
                <a:latin typeface="Bookman Old Style" panose="02050604050505020204" pitchFamily="18" charset="0"/>
              </a:rPr>
              <a:t>IV – Itens do TR que são fixos e/ou obrigatórios sendo excluídos:</a:t>
            </a:r>
          </a:p>
        </p:txBody>
      </p:sp>
      <p:pic>
        <p:nvPicPr>
          <p:cNvPr id="5" name="Imagem 4">
            <a:extLst>
              <a:ext uri="{FF2B5EF4-FFF2-40B4-BE49-F238E27FC236}">
                <a16:creationId xmlns:a16="http://schemas.microsoft.com/office/drawing/2014/main" id="{34812E4F-9950-8812-FFDC-78660DD184BF}"/>
              </a:ext>
            </a:extLst>
          </p:cNvPr>
          <p:cNvPicPr>
            <a:picLocks noChangeAspect="1"/>
          </p:cNvPicPr>
          <p:nvPr/>
        </p:nvPicPr>
        <p:blipFill>
          <a:blip r:embed="rId3"/>
          <a:stretch>
            <a:fillRect/>
          </a:stretch>
        </p:blipFill>
        <p:spPr>
          <a:xfrm>
            <a:off x="3095225" y="2871429"/>
            <a:ext cx="7513971" cy="3520745"/>
          </a:xfrm>
          <a:prstGeom prst="rect">
            <a:avLst/>
          </a:prstGeom>
          <a:ln>
            <a:solidFill>
              <a:schemeClr val="tx1"/>
            </a:solidFill>
          </a:ln>
        </p:spPr>
      </p:pic>
    </p:spTree>
    <p:extLst>
      <p:ext uri="{BB962C8B-B14F-4D97-AF65-F5344CB8AC3E}">
        <p14:creationId xmlns:p14="http://schemas.microsoft.com/office/powerpoint/2010/main" val="105533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58762" y="2083788"/>
            <a:ext cx="9586898" cy="4981246"/>
          </a:xfrm>
        </p:spPr>
        <p:txBody>
          <a:bodyPr>
            <a:normAutofit/>
          </a:bodyPr>
          <a:lstStyle/>
          <a:p>
            <a:r>
              <a:rPr lang="pt-BR" sz="2200" dirty="0">
                <a:latin typeface="Bookman Old Style" panose="02050604050505020204" pitchFamily="18" charset="0"/>
              </a:rPr>
              <a:t>V – Exigências de qualificação técnica:</a:t>
            </a:r>
          </a:p>
          <a:p>
            <a:pPr marL="457200" indent="-457200">
              <a:buAutoNum type="alphaLcParenR"/>
            </a:pPr>
            <a:r>
              <a:rPr lang="pt-BR" sz="2200" dirty="0">
                <a:latin typeface="Bookman Old Style" panose="02050604050505020204" pitchFamily="18" charset="0"/>
              </a:rPr>
              <a:t>Incompatíveis com o objeto licitado:</a:t>
            </a:r>
            <a:br>
              <a:rPr lang="pt-BR" sz="2200" dirty="0">
                <a:latin typeface="Bookman Old Style" panose="02050604050505020204" pitchFamily="18" charset="0"/>
              </a:rPr>
            </a:br>
            <a:endParaRPr lang="pt-BR" sz="2200" dirty="0">
              <a:latin typeface="Bookman Old Style" panose="02050604050505020204" pitchFamily="18" charset="0"/>
            </a:endParaRPr>
          </a:p>
          <a:p>
            <a:pPr algn="just"/>
            <a:r>
              <a:rPr lang="pt-BR" sz="1500" dirty="0">
                <a:latin typeface="Bookman Old Style" panose="02050604050505020204" pitchFamily="18" charset="0"/>
              </a:rPr>
              <a:t>Exemplo:</a:t>
            </a:r>
          </a:p>
          <a:p>
            <a:pPr algn="just"/>
            <a:r>
              <a:rPr lang="pt-BR" sz="1500" dirty="0">
                <a:latin typeface="Bookman Old Style" panose="02050604050505020204" pitchFamily="18" charset="0"/>
              </a:rPr>
              <a:t>Objeto licitado: Aquisição de enxovais</a:t>
            </a:r>
          </a:p>
          <a:p>
            <a:pPr algn="just"/>
            <a:r>
              <a:rPr lang="pt-BR" sz="1500" dirty="0">
                <a:latin typeface="Bookman Old Style" panose="02050604050505020204" pitchFamily="18" charset="0"/>
              </a:rPr>
              <a:t>Qualificação técnica no TR:</a:t>
            </a:r>
          </a:p>
        </p:txBody>
      </p:sp>
      <p:pic>
        <p:nvPicPr>
          <p:cNvPr id="4" name="Imagem 3">
            <a:extLst>
              <a:ext uri="{FF2B5EF4-FFF2-40B4-BE49-F238E27FC236}">
                <a16:creationId xmlns:a16="http://schemas.microsoft.com/office/drawing/2014/main" id="{20CBB208-8DFF-859E-EFF0-0F8E5CED57CA}"/>
              </a:ext>
            </a:extLst>
          </p:cNvPr>
          <p:cNvPicPr>
            <a:picLocks noChangeAspect="1"/>
          </p:cNvPicPr>
          <p:nvPr/>
        </p:nvPicPr>
        <p:blipFill>
          <a:blip r:embed="rId3"/>
          <a:stretch>
            <a:fillRect/>
          </a:stretch>
        </p:blipFill>
        <p:spPr>
          <a:xfrm>
            <a:off x="2469448" y="4778100"/>
            <a:ext cx="8466554" cy="853514"/>
          </a:xfrm>
          <a:prstGeom prst="rect">
            <a:avLst/>
          </a:prstGeom>
          <a:ln>
            <a:solidFill>
              <a:schemeClr val="tx1"/>
            </a:solidFill>
          </a:ln>
        </p:spPr>
      </p:pic>
    </p:spTree>
    <p:extLst>
      <p:ext uri="{BB962C8B-B14F-4D97-AF65-F5344CB8AC3E}">
        <p14:creationId xmlns:p14="http://schemas.microsoft.com/office/powerpoint/2010/main" val="6512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58762" y="2083788"/>
            <a:ext cx="9586898" cy="4981246"/>
          </a:xfrm>
        </p:spPr>
        <p:txBody>
          <a:bodyPr>
            <a:normAutofit/>
          </a:bodyPr>
          <a:lstStyle/>
          <a:p>
            <a:r>
              <a:rPr lang="pt-BR" sz="2200" dirty="0">
                <a:latin typeface="Bookman Old Style" panose="02050604050505020204" pitchFamily="18" charset="0"/>
              </a:rPr>
              <a:t>V – Exigências de qualificação técnica:</a:t>
            </a:r>
          </a:p>
          <a:p>
            <a:r>
              <a:rPr lang="pt-BR" sz="2200" dirty="0">
                <a:latin typeface="Bookman Old Style" panose="02050604050505020204" pitchFamily="18" charset="0"/>
              </a:rPr>
              <a:t>b) Não previstas no rol taxativo do art. 67 da Lei nº 14.133/2021:</a:t>
            </a:r>
          </a:p>
          <a:p>
            <a:pPr algn="just"/>
            <a:endParaRPr lang="pt-BR" sz="2000" dirty="0"/>
          </a:p>
          <a:p>
            <a:pPr algn="just"/>
            <a:r>
              <a:rPr lang="pt-BR" sz="1500" dirty="0">
                <a:latin typeface="Bookman Old Style" panose="02050604050505020204" pitchFamily="18" charset="0"/>
              </a:rPr>
              <a:t>Exemplo:</a:t>
            </a:r>
          </a:p>
          <a:p>
            <a:pPr algn="just"/>
            <a:r>
              <a:rPr lang="pt-BR" sz="1500" dirty="0">
                <a:latin typeface="Bookman Old Style" panose="02050604050505020204" pitchFamily="18" charset="0"/>
              </a:rPr>
              <a:t>Objeto licitado: Serviço de dedetização</a:t>
            </a:r>
          </a:p>
          <a:p>
            <a:pPr algn="just"/>
            <a:r>
              <a:rPr lang="pt-BR" sz="1500" dirty="0">
                <a:latin typeface="Bookman Old Style" panose="02050604050505020204" pitchFamily="18" charset="0"/>
              </a:rPr>
              <a:t>Qualificação técnica prevista no TR:</a:t>
            </a:r>
          </a:p>
        </p:txBody>
      </p:sp>
      <p:pic>
        <p:nvPicPr>
          <p:cNvPr id="5" name="Imagem 4">
            <a:extLst>
              <a:ext uri="{FF2B5EF4-FFF2-40B4-BE49-F238E27FC236}">
                <a16:creationId xmlns:a16="http://schemas.microsoft.com/office/drawing/2014/main" id="{EC65042C-C497-E381-6A55-8107C9F607B8}"/>
              </a:ext>
            </a:extLst>
          </p:cNvPr>
          <p:cNvPicPr>
            <a:picLocks noChangeAspect="1"/>
          </p:cNvPicPr>
          <p:nvPr/>
        </p:nvPicPr>
        <p:blipFill>
          <a:blip r:embed="rId3"/>
          <a:stretch>
            <a:fillRect/>
          </a:stretch>
        </p:blipFill>
        <p:spPr>
          <a:xfrm>
            <a:off x="2533302" y="4661369"/>
            <a:ext cx="6679709" cy="1057944"/>
          </a:xfrm>
          <a:prstGeom prst="rect">
            <a:avLst/>
          </a:prstGeom>
          <a:ln>
            <a:solidFill>
              <a:schemeClr val="tx1"/>
            </a:solidFill>
          </a:ln>
        </p:spPr>
      </p:pic>
    </p:spTree>
    <p:extLst>
      <p:ext uri="{BB962C8B-B14F-4D97-AF65-F5344CB8AC3E}">
        <p14:creationId xmlns:p14="http://schemas.microsoft.com/office/powerpoint/2010/main" val="70881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PRINCIPAIS FALHAS EM SUA CONSTRUÇÃO</a:t>
            </a:r>
          </a:p>
        </p:txBody>
      </p:sp>
      <p:sp>
        <p:nvSpPr>
          <p:cNvPr id="3" name="Subtítulo 2"/>
          <p:cNvSpPr>
            <a:spLocks noGrp="1"/>
          </p:cNvSpPr>
          <p:nvPr>
            <p:ph type="subTitle" idx="1"/>
          </p:nvPr>
        </p:nvSpPr>
        <p:spPr>
          <a:xfrm>
            <a:off x="2041509" y="1876754"/>
            <a:ext cx="9586898" cy="4981246"/>
          </a:xfrm>
        </p:spPr>
        <p:txBody>
          <a:bodyPr>
            <a:normAutofit fontScale="92500" lnSpcReduction="20000"/>
          </a:bodyPr>
          <a:lstStyle/>
          <a:p>
            <a:pPr>
              <a:lnSpc>
                <a:spcPct val="150000"/>
              </a:lnSpc>
            </a:pPr>
            <a:r>
              <a:rPr lang="pt-BR" dirty="0">
                <a:latin typeface="Bookman Old Style" panose="02050604050505020204" pitchFamily="18" charset="0"/>
              </a:rPr>
              <a:t>V – Exigências de qualificação técnica:</a:t>
            </a:r>
          </a:p>
          <a:p>
            <a:pPr algn="just">
              <a:lnSpc>
                <a:spcPct val="150000"/>
              </a:lnSpc>
            </a:pPr>
            <a:r>
              <a:rPr lang="pt-BR" dirty="0">
                <a:latin typeface="Bookman Old Style" panose="02050604050505020204" pitchFamily="18" charset="0"/>
              </a:rPr>
              <a:t>c) Quanto a comprovação de experiência anterior, exigências que extrapolam o quantitativo máximo de 50% previstos no § 2º do art. 67 da Lei nº 14.133/2021:</a:t>
            </a:r>
          </a:p>
          <a:p>
            <a:pPr algn="just"/>
            <a:endParaRPr lang="pt-BR" sz="2000" dirty="0">
              <a:latin typeface="Bookman Old Style" panose="02050604050505020204" pitchFamily="18" charset="0"/>
            </a:endParaRPr>
          </a:p>
          <a:p>
            <a:pPr>
              <a:lnSpc>
                <a:spcPct val="170000"/>
              </a:lnSpc>
            </a:pPr>
            <a:r>
              <a:rPr lang="pt-BR" sz="1600" dirty="0">
                <a:latin typeface="Bookman Old Style" panose="02050604050505020204" pitchFamily="18" charset="0"/>
              </a:rPr>
              <a:t>Art. 67. A documentação relativa à qualificação técnico-profissional e técnico-operacional será restrita a:</a:t>
            </a:r>
          </a:p>
          <a:p>
            <a:pPr>
              <a:lnSpc>
                <a:spcPct val="170000"/>
              </a:lnSpc>
            </a:pPr>
            <a:r>
              <a:rPr lang="pt-BR" sz="1600" dirty="0">
                <a:latin typeface="Bookman Old Style" panose="02050604050505020204" pitchFamily="18" charset="0"/>
              </a:rPr>
              <a:t>(...)</a:t>
            </a:r>
          </a:p>
          <a:p>
            <a:pPr>
              <a:lnSpc>
                <a:spcPct val="170000"/>
              </a:lnSpc>
            </a:pPr>
            <a:r>
              <a:rPr lang="pt-BR" sz="1600" dirty="0">
                <a:latin typeface="Bookman Old Style" panose="02050604050505020204" pitchFamily="18" charset="0"/>
              </a:rPr>
              <a:t>§ 2º Observado o disposto no caput e no § 1º deste artigo, será admitida a exigência de atestados com quantidades mínimas de até 50% (cinquenta por cento) das parcelas de que trata o referido parágrafo, vedadas limitações de tempo e de locais específicos relativas aos atestados.</a:t>
            </a:r>
          </a:p>
        </p:txBody>
      </p:sp>
    </p:spTree>
    <p:extLst>
      <p:ext uri="{BB962C8B-B14F-4D97-AF65-F5344CB8AC3E}">
        <p14:creationId xmlns:p14="http://schemas.microsoft.com/office/powerpoint/2010/main" val="257295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Autofit/>
          </a:bodyPr>
          <a:lstStyle/>
          <a:p>
            <a:r>
              <a:rPr lang="pt-BR" sz="3100" dirty="0">
                <a:latin typeface="Bookman Old Style" panose="02050604050505020204" pitchFamily="18" charset="0"/>
              </a:rPr>
              <a:t>TERMO DE REFERÊNCIA:</a:t>
            </a:r>
            <a:br>
              <a:rPr lang="pt-BR" sz="3100" dirty="0">
                <a:latin typeface="Bookman Old Style" panose="02050604050505020204" pitchFamily="18" charset="0"/>
              </a:rPr>
            </a:br>
            <a:r>
              <a:rPr lang="pt-BR" sz="3100" dirty="0">
                <a:latin typeface="Bookman Old Style" panose="02050604050505020204" pitchFamily="18" charset="0"/>
              </a:rPr>
              <a:t>DICAS PARA O SUCESSO</a:t>
            </a:r>
          </a:p>
        </p:txBody>
      </p:sp>
      <p:sp>
        <p:nvSpPr>
          <p:cNvPr id="3" name="Subtítulo 2"/>
          <p:cNvSpPr>
            <a:spLocks noGrp="1"/>
          </p:cNvSpPr>
          <p:nvPr>
            <p:ph type="subTitle" idx="1"/>
          </p:nvPr>
        </p:nvSpPr>
        <p:spPr>
          <a:xfrm>
            <a:off x="2041509" y="1876754"/>
            <a:ext cx="9586898" cy="4981246"/>
          </a:xfrm>
        </p:spPr>
        <p:txBody>
          <a:bodyPr>
            <a:normAutofit/>
          </a:bodyPr>
          <a:lstStyle/>
          <a:p>
            <a:pPr marL="342900" indent="-342900" algn="just">
              <a:lnSpc>
                <a:spcPct val="150000"/>
              </a:lnSpc>
              <a:buFont typeface="Wingdings" panose="05000000000000000000" pitchFamily="2" charset="2"/>
              <a:buChar char="ü"/>
            </a:pPr>
            <a:r>
              <a:rPr lang="pt-BR" sz="2000" dirty="0">
                <a:latin typeface="Bookman Old Style" panose="02050604050505020204" pitchFamily="18" charset="0"/>
              </a:rPr>
              <a:t>Especificar, detalhar e pormenorizar as rotinas que envolvem a contratação;</a:t>
            </a:r>
          </a:p>
          <a:p>
            <a:pPr marL="342900" indent="-342900" algn="just">
              <a:lnSpc>
                <a:spcPct val="150000"/>
              </a:lnSpc>
              <a:buFont typeface="Wingdings" panose="05000000000000000000" pitchFamily="2" charset="2"/>
              <a:buChar char="ü"/>
            </a:pPr>
            <a:r>
              <a:rPr lang="pt-BR" sz="2000" dirty="0">
                <a:latin typeface="Bookman Old Style" panose="02050604050505020204" pitchFamily="18" charset="0"/>
              </a:rPr>
              <a:t>Consultar editais do mesmo objeto de outros entes e antes de adotar alguma prática encontrada, verificar o desdobramento da licitação utilizada como referência;</a:t>
            </a:r>
          </a:p>
          <a:p>
            <a:pPr marL="342900" indent="-342900" algn="just">
              <a:lnSpc>
                <a:spcPct val="150000"/>
              </a:lnSpc>
              <a:buFont typeface="Wingdings" panose="05000000000000000000" pitchFamily="2" charset="2"/>
              <a:buChar char="ü"/>
            </a:pPr>
            <a:r>
              <a:rPr lang="pt-BR" sz="2000" dirty="0">
                <a:latin typeface="Bookman Old Style" panose="02050604050505020204" pitchFamily="18" charset="0"/>
              </a:rPr>
              <a:t>Antes de inserir exigências de qualificação técnica, verificar o amparo legal;</a:t>
            </a:r>
          </a:p>
          <a:p>
            <a:pPr marL="342900" indent="-342900" algn="just">
              <a:lnSpc>
                <a:spcPct val="150000"/>
              </a:lnSpc>
              <a:buFont typeface="Wingdings" panose="05000000000000000000" pitchFamily="2" charset="2"/>
              <a:buChar char="ü"/>
            </a:pPr>
            <a:r>
              <a:rPr lang="pt-BR" sz="2000" dirty="0">
                <a:latin typeface="Bookman Old Style" panose="02050604050505020204" pitchFamily="18" charset="0"/>
              </a:rPr>
              <a:t>Utilizar sempre a versão atualizada do modelo de TR constante na central.</a:t>
            </a:r>
          </a:p>
        </p:txBody>
      </p:sp>
    </p:spTree>
    <p:extLst>
      <p:ext uri="{BB962C8B-B14F-4D97-AF65-F5344CB8AC3E}">
        <p14:creationId xmlns:p14="http://schemas.microsoft.com/office/powerpoint/2010/main" val="400301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6808" y="353683"/>
            <a:ext cx="9034580" cy="1120446"/>
          </a:xfrm>
        </p:spPr>
        <p:txBody>
          <a:bodyPr>
            <a:noAutofit/>
          </a:bodyPr>
          <a:lstStyle/>
          <a:p>
            <a:r>
              <a:rPr lang="pt-BR" sz="3200" dirty="0">
                <a:latin typeface="Bookman Old Style" panose="02050604050505020204" pitchFamily="18" charset="0"/>
              </a:rPr>
              <a:t>MODELOS DE DOCUMENTOS E NORMATIVOS</a:t>
            </a:r>
          </a:p>
        </p:txBody>
      </p:sp>
      <p:pic>
        <p:nvPicPr>
          <p:cNvPr id="3" name="Imagem 2">
            <a:extLst>
              <a:ext uri="{FF2B5EF4-FFF2-40B4-BE49-F238E27FC236}">
                <a16:creationId xmlns:a16="http://schemas.microsoft.com/office/drawing/2014/main" id="{F51993FA-ED43-E1ED-87A8-E4F09BD7F571}"/>
              </a:ext>
            </a:extLst>
          </p:cNvPr>
          <p:cNvPicPr>
            <a:picLocks noChangeAspect="1"/>
          </p:cNvPicPr>
          <p:nvPr/>
        </p:nvPicPr>
        <p:blipFill>
          <a:blip r:embed="rId3"/>
          <a:stretch>
            <a:fillRect/>
          </a:stretch>
        </p:blipFill>
        <p:spPr>
          <a:xfrm>
            <a:off x="2010366" y="1624997"/>
            <a:ext cx="7008128" cy="4729727"/>
          </a:xfrm>
          <a:prstGeom prst="rect">
            <a:avLst/>
          </a:prstGeom>
        </p:spPr>
      </p:pic>
      <p:pic>
        <p:nvPicPr>
          <p:cNvPr id="5" name="Imagem 4">
            <a:extLst>
              <a:ext uri="{FF2B5EF4-FFF2-40B4-BE49-F238E27FC236}">
                <a16:creationId xmlns:a16="http://schemas.microsoft.com/office/drawing/2014/main" id="{FEC016F5-5F33-E960-63F6-245937862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7906" y="2832848"/>
            <a:ext cx="2456894" cy="3184953"/>
          </a:xfrm>
          <a:prstGeom prst="rect">
            <a:avLst/>
          </a:prstGeom>
        </p:spPr>
      </p:pic>
    </p:spTree>
    <p:extLst>
      <p:ext uri="{BB962C8B-B14F-4D97-AF65-F5344CB8AC3E}">
        <p14:creationId xmlns:p14="http://schemas.microsoft.com/office/powerpoint/2010/main" val="297325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134847" y="1041400"/>
            <a:ext cx="6383383" cy="2387600"/>
          </a:xfrm>
        </p:spPr>
        <p:txBody>
          <a:bodyPr/>
          <a:lstStyle/>
          <a:p>
            <a:r>
              <a:rPr lang="pt-BR" dirty="0" err="1">
                <a:solidFill>
                  <a:schemeClr val="bg1"/>
                </a:solidFill>
                <a:latin typeface="Bookman Old Style" panose="02050604050505020204" pitchFamily="18" charset="0"/>
              </a:rPr>
              <a:t>Nayana</a:t>
            </a:r>
            <a:r>
              <a:rPr lang="pt-BR" dirty="0">
                <a:solidFill>
                  <a:schemeClr val="bg1"/>
                </a:solidFill>
                <a:latin typeface="Bookman Old Style" panose="02050604050505020204" pitchFamily="18" charset="0"/>
              </a:rPr>
              <a:t> Falcão</a:t>
            </a:r>
          </a:p>
        </p:txBody>
      </p:sp>
      <p:sp>
        <p:nvSpPr>
          <p:cNvPr id="3" name="Subtítulo 2"/>
          <p:cNvSpPr>
            <a:spLocks noGrp="1"/>
          </p:cNvSpPr>
          <p:nvPr>
            <p:ph type="subTitle" idx="1"/>
          </p:nvPr>
        </p:nvSpPr>
        <p:spPr>
          <a:xfrm>
            <a:off x="5134846" y="3602038"/>
            <a:ext cx="6383384" cy="1655762"/>
          </a:xfrm>
        </p:spPr>
        <p:txBody>
          <a:bodyPr/>
          <a:lstStyle/>
          <a:p>
            <a:r>
              <a:rPr lang="pt-BR" dirty="0">
                <a:solidFill>
                  <a:schemeClr val="bg1"/>
                </a:solidFill>
                <a:latin typeface="Bookman Old Style" panose="02050604050505020204" pitchFamily="18" charset="0"/>
              </a:rPr>
              <a:t>Gerente Executiva de Especificação e Padronização</a:t>
            </a:r>
          </a:p>
        </p:txBody>
      </p:sp>
    </p:spTree>
    <p:extLst>
      <p:ext uri="{BB962C8B-B14F-4D97-AF65-F5344CB8AC3E}">
        <p14:creationId xmlns:p14="http://schemas.microsoft.com/office/powerpoint/2010/main" val="70780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93298"/>
            <a:ext cx="9034580" cy="1120446"/>
          </a:xfrm>
        </p:spPr>
        <p:txBody>
          <a:bodyPr>
            <a:noAutofit/>
          </a:bodyPr>
          <a:lstStyle/>
          <a:p>
            <a:r>
              <a:rPr lang="pt-BR" sz="3600" dirty="0">
                <a:latin typeface="Bookman Old Style" panose="02050604050505020204" pitchFamily="18" charset="0"/>
              </a:rPr>
              <a:t>ESPECIFICAÇÃO DO OBJETO</a:t>
            </a:r>
            <a:endParaRPr lang="pt-BR" sz="3400" dirty="0">
              <a:latin typeface="Bookman Old Style" panose="02050604050505020204" pitchFamily="18" charset="0"/>
            </a:endParaRPr>
          </a:p>
        </p:txBody>
      </p:sp>
      <p:sp>
        <p:nvSpPr>
          <p:cNvPr id="3" name="Subtítulo 2"/>
          <p:cNvSpPr>
            <a:spLocks noGrp="1"/>
          </p:cNvSpPr>
          <p:nvPr>
            <p:ph type="subTitle" idx="1"/>
          </p:nvPr>
        </p:nvSpPr>
        <p:spPr>
          <a:xfrm>
            <a:off x="2041509" y="1876754"/>
            <a:ext cx="9586898" cy="4981246"/>
          </a:xfrm>
        </p:spPr>
        <p:txBody>
          <a:bodyPr>
            <a:normAutofit/>
          </a:bodyPr>
          <a:lstStyle/>
          <a:p>
            <a:pPr algn="just">
              <a:lnSpc>
                <a:spcPct val="150000"/>
              </a:lnSpc>
            </a:pPr>
            <a:r>
              <a:rPr lang="pt-BR" sz="2400" b="0" dirty="0">
                <a:latin typeface="Bookman Old Style" panose="02050604050505020204" pitchFamily="18" charset="0"/>
                <a:ea typeface="Lato"/>
                <a:cs typeface="Lato"/>
                <a:sym typeface="Lato"/>
              </a:rPr>
              <a:t>É </a:t>
            </a:r>
            <a:r>
              <a:rPr lang="pt-BR" sz="2400" dirty="0">
                <a:latin typeface="Bookman Old Style" panose="02050604050505020204" pitchFamily="18" charset="0"/>
                <a:ea typeface="Lato"/>
                <a:cs typeface="Lato"/>
                <a:sym typeface="Lato"/>
              </a:rPr>
              <a:t>necessário</a:t>
            </a:r>
            <a:r>
              <a:rPr lang="pt-BR" sz="2400" b="0" dirty="0">
                <a:latin typeface="Bookman Old Style" panose="02050604050505020204" pitchFamily="18" charset="0"/>
                <a:ea typeface="Lato"/>
                <a:cs typeface="Lato"/>
                <a:sym typeface="Lato"/>
              </a:rPr>
              <a:t> </a:t>
            </a:r>
            <a:r>
              <a:rPr lang="pt-BR" sz="2400" dirty="0">
                <a:latin typeface="Bookman Old Style" panose="02050604050505020204" pitchFamily="18" charset="0"/>
                <a:ea typeface="Lato"/>
                <a:cs typeface="Lato"/>
                <a:sym typeface="Lato"/>
              </a:rPr>
              <a:t>estabelecer procedimento de padronização das especificações</a:t>
            </a:r>
            <a:r>
              <a:rPr lang="pt-BR" sz="2400" b="0" dirty="0">
                <a:latin typeface="Bookman Old Style" panose="02050604050505020204" pitchFamily="18" charset="0"/>
                <a:ea typeface="Lato"/>
                <a:cs typeface="Lato"/>
                <a:sym typeface="Lato"/>
              </a:rPr>
              <a:t> de produtos de consumo corrente, tais como medicamentos, insumos hospitalares e gêneros da merenda escolar, mantendo registro das especificações já adotadas e rotina de atualização, especialmente levando em conta histórico de experiências com as compras anteriores e comparação com as compras similares de outros órgãos.</a:t>
            </a: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93787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93298"/>
            <a:ext cx="9034580" cy="1120446"/>
          </a:xfrm>
        </p:spPr>
        <p:txBody>
          <a:bodyPr>
            <a:noAutofit/>
          </a:bodyPr>
          <a:lstStyle/>
          <a:p>
            <a:r>
              <a:rPr lang="pt-BR" sz="3600" dirty="0">
                <a:latin typeface="Bookman Old Style" panose="02050604050505020204" pitchFamily="18" charset="0"/>
              </a:rPr>
              <a:t>PLANEJAMENTO DA COMPRA</a:t>
            </a:r>
            <a:endParaRPr lang="pt-BR" sz="3400" dirty="0">
              <a:latin typeface="Bookman Old Style" panose="02050604050505020204" pitchFamily="18" charset="0"/>
            </a:endParaRPr>
          </a:p>
        </p:txBody>
      </p:sp>
      <p:sp>
        <p:nvSpPr>
          <p:cNvPr id="3" name="Subtítulo 2"/>
          <p:cNvSpPr>
            <a:spLocks noGrp="1"/>
          </p:cNvSpPr>
          <p:nvPr>
            <p:ph type="subTitle" idx="1"/>
          </p:nvPr>
        </p:nvSpPr>
        <p:spPr>
          <a:xfrm>
            <a:off x="2041509" y="1876754"/>
            <a:ext cx="9586898" cy="4981246"/>
          </a:xfrm>
        </p:spPr>
        <p:txBody>
          <a:bodyPr>
            <a:normAutofit/>
          </a:bodyPr>
          <a:lstStyle/>
          <a:p>
            <a:pPr marL="0" marR="0" lvl="0" indent="0" algn="just" defTabSz="914400" rtl="0" eaLnBrk="1" fontAlgn="auto" latinLnBrk="0" hangingPunct="1">
              <a:lnSpc>
                <a:spcPct val="150000"/>
              </a:lnSpc>
              <a:spcBef>
                <a:spcPts val="0"/>
              </a:spcBef>
              <a:spcAft>
                <a:spcPts val="0"/>
              </a:spcAft>
              <a:buClr>
                <a:srgbClr val="FFFFFF"/>
              </a:buClr>
              <a:buSzPts val="4800"/>
              <a:buFont typeface="Raleway"/>
              <a:buNone/>
              <a:tabLst/>
              <a:defRPr/>
            </a:pP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Fazem parte da especificação do objeto, além das suas características fundamentais, as condições de fornecimento:</a:t>
            </a:r>
          </a:p>
          <a:p>
            <a:pPr marL="457200" marR="0" lvl="0" indent="-368300" algn="just" defTabSz="914400" rtl="0" eaLnBrk="1" fontAlgn="auto" latinLnBrk="0" hangingPunct="1">
              <a:lnSpc>
                <a:spcPct val="150000"/>
              </a:lnSpc>
              <a:spcBef>
                <a:spcPts val="1000"/>
              </a:spcBef>
              <a:spcAft>
                <a:spcPts val="0"/>
              </a:spcAft>
              <a:buClr>
                <a:srgbClr val="000000"/>
              </a:buClr>
              <a:buSzPts val="2200"/>
              <a:buFont typeface="Raleway"/>
              <a:buChar char="●"/>
              <a:tabLst/>
              <a:defRPr/>
            </a:pP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Local e prazos de entrega;</a:t>
            </a:r>
          </a:p>
          <a:p>
            <a:pPr marL="457200" marR="0" lvl="0" indent="-368300" algn="just" defTabSz="914400" rtl="0" eaLnBrk="1" fontAlgn="auto" latinLnBrk="0" hangingPunct="1">
              <a:lnSpc>
                <a:spcPct val="150000"/>
              </a:lnSpc>
              <a:spcBef>
                <a:spcPts val="0"/>
              </a:spcBef>
              <a:spcAft>
                <a:spcPts val="0"/>
              </a:spcAft>
              <a:buClr>
                <a:srgbClr val="000000"/>
              </a:buClr>
              <a:buSzPts val="2200"/>
              <a:buFont typeface="Raleway"/>
              <a:buChar char="●"/>
              <a:tabLst/>
              <a:defRPr/>
            </a:pPr>
            <a:r>
              <a:rPr lang="pt-BR" sz="2200" kern="0" dirty="0">
                <a:solidFill>
                  <a:srgbClr val="000000"/>
                </a:solidFill>
                <a:latin typeface="Bookman Old Style" panose="02050604050505020204" pitchFamily="18" charset="0"/>
                <a:sym typeface="Raleway"/>
              </a:rPr>
              <a:t>F</a:t>
            </a: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rete;</a:t>
            </a:r>
          </a:p>
          <a:p>
            <a:pPr marL="457200" marR="0" lvl="0" indent="-368300" algn="just" defTabSz="914400" rtl="0" eaLnBrk="1" fontAlgn="auto" latinLnBrk="0" hangingPunct="1">
              <a:lnSpc>
                <a:spcPct val="150000"/>
              </a:lnSpc>
              <a:spcBef>
                <a:spcPts val="0"/>
              </a:spcBef>
              <a:spcAft>
                <a:spcPts val="0"/>
              </a:spcAft>
              <a:buClr>
                <a:srgbClr val="000000"/>
              </a:buClr>
              <a:buSzPts val="2200"/>
              <a:buFont typeface="Raleway"/>
              <a:buChar char="●"/>
              <a:tabLst/>
              <a:defRPr/>
            </a:pP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Condições efetivas de pagamento;</a:t>
            </a:r>
          </a:p>
          <a:p>
            <a:pPr marL="457200" marR="0" lvl="0" indent="-368300" algn="just" defTabSz="914400" rtl="0" eaLnBrk="1" fontAlgn="auto" latinLnBrk="0" hangingPunct="1">
              <a:lnSpc>
                <a:spcPct val="150000"/>
              </a:lnSpc>
              <a:spcBef>
                <a:spcPts val="0"/>
              </a:spcBef>
              <a:spcAft>
                <a:spcPts val="0"/>
              </a:spcAft>
              <a:buClr>
                <a:srgbClr val="000000"/>
              </a:buClr>
              <a:buSzPts val="2200"/>
              <a:buFont typeface="Raleway"/>
              <a:buChar char="●"/>
              <a:tabLst/>
              <a:defRPr/>
            </a:pPr>
            <a:r>
              <a:rPr lang="pt-BR" sz="2200" kern="0" dirty="0">
                <a:solidFill>
                  <a:srgbClr val="000000"/>
                </a:solidFill>
                <a:latin typeface="Bookman Old Style" panose="02050604050505020204" pitchFamily="18" charset="0"/>
                <a:sym typeface="Raleway"/>
              </a:rPr>
              <a:t>P</a:t>
            </a:r>
            <a:r>
              <a:rPr kumimoji="0" lang="pt-BR" sz="2200" b="0" i="0" u="none" strike="noStrike" kern="0" cap="none" spc="0" normalizeH="0" baseline="0" noProof="0" dirty="0" err="1">
                <a:ln>
                  <a:noFill/>
                </a:ln>
                <a:solidFill>
                  <a:srgbClr val="000000"/>
                </a:solidFill>
                <a:effectLst/>
                <a:uLnTx/>
                <a:uFillTx/>
                <a:latin typeface="Bookman Old Style" panose="02050604050505020204" pitchFamily="18" charset="0"/>
                <a:sym typeface="Raleway"/>
              </a:rPr>
              <a:t>eriodicidade</a:t>
            </a: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 da compra, garantia;</a:t>
            </a:r>
          </a:p>
          <a:p>
            <a:pPr marL="457200" marR="0" lvl="0" indent="-368300" algn="just" defTabSz="914400" rtl="0" eaLnBrk="1" fontAlgn="auto" latinLnBrk="0" hangingPunct="1">
              <a:lnSpc>
                <a:spcPct val="150000"/>
              </a:lnSpc>
              <a:spcBef>
                <a:spcPts val="0"/>
              </a:spcBef>
              <a:spcAft>
                <a:spcPts val="0"/>
              </a:spcAft>
              <a:buClr>
                <a:srgbClr val="000000"/>
              </a:buClr>
              <a:buSzPts val="2200"/>
              <a:buFont typeface="Raleway"/>
              <a:buChar char="●"/>
              <a:tabLst/>
              <a:defRPr/>
            </a:pPr>
            <a:r>
              <a:rPr kumimoji="0" lang="pt-BR" sz="2200" b="0" i="0" u="none" strike="noStrike" kern="0" cap="none" spc="0" normalizeH="0" baseline="0" noProof="0" dirty="0">
                <a:ln>
                  <a:noFill/>
                </a:ln>
                <a:solidFill>
                  <a:srgbClr val="000000"/>
                </a:solidFill>
                <a:effectLst/>
                <a:uLnTx/>
                <a:uFillTx/>
                <a:latin typeface="Bookman Old Style" panose="02050604050505020204" pitchFamily="18" charset="0"/>
                <a:sym typeface="Raleway"/>
              </a:rPr>
              <a:t>Treinamento, suporte técnico. </a:t>
            </a:r>
            <a:endParaRPr lang="pt-BR" sz="2200" dirty="0">
              <a:latin typeface="Bookman Old Style" panose="02050604050505020204" pitchFamily="18" charset="0"/>
            </a:endParaRPr>
          </a:p>
        </p:txBody>
      </p:sp>
    </p:spTree>
    <p:extLst>
      <p:ext uri="{BB962C8B-B14F-4D97-AF65-F5344CB8AC3E}">
        <p14:creationId xmlns:p14="http://schemas.microsoft.com/office/powerpoint/2010/main" val="17782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30725" y="310551"/>
            <a:ext cx="9034580" cy="1120446"/>
          </a:xfrm>
        </p:spPr>
        <p:txBody>
          <a:bodyPr>
            <a:normAutofit/>
          </a:bodyPr>
          <a:lstStyle/>
          <a:p>
            <a:r>
              <a:rPr lang="pt-BR" sz="4800" dirty="0">
                <a:latin typeface="Bookman Old Style" panose="02050604050505020204" pitchFamily="18" charset="0"/>
              </a:rPr>
              <a:t>QUEM SOMOS?</a:t>
            </a:r>
          </a:p>
        </p:txBody>
      </p:sp>
      <p:sp>
        <p:nvSpPr>
          <p:cNvPr id="3" name="Subtítulo 2"/>
          <p:cNvSpPr>
            <a:spLocks noGrp="1"/>
          </p:cNvSpPr>
          <p:nvPr>
            <p:ph type="subTitle" idx="1"/>
          </p:nvPr>
        </p:nvSpPr>
        <p:spPr>
          <a:xfrm>
            <a:off x="2076015" y="1669720"/>
            <a:ext cx="9144000" cy="4368771"/>
          </a:xfrm>
        </p:spPr>
        <p:txBody>
          <a:bodyPr>
            <a:normAutofit fontScale="92500"/>
          </a:bodyPr>
          <a:lstStyle/>
          <a:p>
            <a:pPr marL="457200" indent="-457200" algn="just">
              <a:lnSpc>
                <a:spcPct val="150000"/>
              </a:lnSpc>
              <a:buFont typeface="Arial" panose="020B0604020202020204" pitchFamily="34" charset="0"/>
              <a:buChar char="•"/>
            </a:pPr>
            <a:r>
              <a:rPr lang="pt-BR" sz="2600" dirty="0">
                <a:latin typeface="Bookman Old Style" panose="02050604050505020204" pitchFamily="18" charset="0"/>
              </a:rPr>
              <a:t>A Diretoria Executiva da Central de Compras - DECEC </a:t>
            </a:r>
            <a:r>
              <a:rPr lang="pt-BR" sz="2600" b="1" dirty="0">
                <a:latin typeface="Bookman Old Style" panose="02050604050505020204" pitchFamily="18" charset="0"/>
              </a:rPr>
              <a:t>foi criada em 2006</a:t>
            </a:r>
            <a:r>
              <a:rPr lang="pt-BR" sz="2600" dirty="0">
                <a:latin typeface="Bookman Old Style" panose="02050604050505020204" pitchFamily="18" charset="0"/>
              </a:rPr>
              <a:t>, através do Decreto nº 27.010/2006, com o objetivo de </a:t>
            </a:r>
            <a:r>
              <a:rPr lang="pt-BR" sz="2600" b="1" dirty="0">
                <a:latin typeface="Bookman Old Style" panose="02050604050505020204" pitchFamily="18" charset="0"/>
              </a:rPr>
              <a:t>Centralizar as aquisições de bens, materiais e serviços dos órgãos da Administração Pública Direta e Indireta do Governo do Estado da Paraíba</a:t>
            </a:r>
            <a:r>
              <a:rPr lang="pt-BR" sz="2600" dirty="0">
                <a:latin typeface="Bookman Old Style" panose="02050604050505020204" pitchFamily="18" charset="0"/>
              </a:rPr>
              <a:t>, estamos vinculados na Secretaria de Estado da Administração.</a:t>
            </a:r>
          </a:p>
        </p:txBody>
      </p:sp>
    </p:spTree>
    <p:extLst>
      <p:ext uri="{BB962C8B-B14F-4D97-AF65-F5344CB8AC3E}">
        <p14:creationId xmlns:p14="http://schemas.microsoft.com/office/powerpoint/2010/main" val="313379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211314" y="163902"/>
            <a:ext cx="9034580" cy="1120446"/>
          </a:xfrm>
        </p:spPr>
        <p:txBody>
          <a:bodyPr>
            <a:noAutofit/>
          </a:bodyPr>
          <a:lstStyle/>
          <a:p>
            <a:r>
              <a:rPr lang="pt-BR" sz="3600" dirty="0">
                <a:latin typeface="Bookman Old Style" panose="02050604050505020204" pitchFamily="18" charset="0"/>
              </a:rPr>
              <a:t>FLUXO CRIAÇÃO DE CÓDIGO GOEME</a:t>
            </a:r>
            <a:endParaRPr lang="pt-BR" sz="3400" dirty="0">
              <a:latin typeface="Bookman Old Style" panose="02050604050505020204" pitchFamily="18" charset="0"/>
            </a:endParaRPr>
          </a:p>
        </p:txBody>
      </p:sp>
      <p:pic>
        <p:nvPicPr>
          <p:cNvPr id="6" name="Google Shape;72;p13">
            <a:extLst>
              <a:ext uri="{FF2B5EF4-FFF2-40B4-BE49-F238E27FC236}">
                <a16:creationId xmlns:a16="http://schemas.microsoft.com/office/drawing/2014/main" id="{4B17E744-B408-9304-B5AC-9BF6E15755B5}"/>
              </a:ext>
            </a:extLst>
          </p:cNvPr>
          <p:cNvPicPr preferRelativeResize="0"/>
          <p:nvPr/>
        </p:nvPicPr>
        <p:blipFill>
          <a:blip r:embed="rId3">
            <a:alphaModFix/>
          </a:blip>
          <a:stretch>
            <a:fillRect/>
          </a:stretch>
        </p:blipFill>
        <p:spPr>
          <a:xfrm>
            <a:off x="2820838" y="1411677"/>
            <a:ext cx="7260887" cy="5282421"/>
          </a:xfrm>
          <a:prstGeom prst="rect">
            <a:avLst/>
          </a:prstGeom>
          <a:noFill/>
          <a:ln>
            <a:noFill/>
          </a:ln>
        </p:spPr>
      </p:pic>
    </p:spTree>
    <p:extLst>
      <p:ext uri="{BB962C8B-B14F-4D97-AF65-F5344CB8AC3E}">
        <p14:creationId xmlns:p14="http://schemas.microsoft.com/office/powerpoint/2010/main" val="144416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134847" y="1041400"/>
            <a:ext cx="6383383" cy="2387600"/>
          </a:xfrm>
        </p:spPr>
        <p:txBody>
          <a:bodyPr/>
          <a:lstStyle/>
          <a:p>
            <a:r>
              <a:rPr lang="pt-BR" dirty="0">
                <a:solidFill>
                  <a:schemeClr val="bg1"/>
                </a:solidFill>
                <a:latin typeface="Bookman Old Style" panose="02050604050505020204" pitchFamily="18" charset="0"/>
              </a:rPr>
              <a:t>Thalita </a:t>
            </a:r>
            <a:r>
              <a:rPr lang="pt-BR" dirty="0" err="1">
                <a:solidFill>
                  <a:schemeClr val="bg1"/>
                </a:solidFill>
                <a:latin typeface="Bookman Old Style" panose="02050604050505020204" pitchFamily="18" charset="0"/>
              </a:rPr>
              <a:t>Grisi</a:t>
            </a:r>
            <a:endParaRPr lang="pt-BR" dirty="0">
              <a:solidFill>
                <a:schemeClr val="bg1"/>
              </a:solidFill>
              <a:latin typeface="Bookman Old Style" panose="02050604050505020204" pitchFamily="18" charset="0"/>
            </a:endParaRPr>
          </a:p>
        </p:txBody>
      </p:sp>
      <p:sp>
        <p:nvSpPr>
          <p:cNvPr id="3" name="Subtítulo 2"/>
          <p:cNvSpPr>
            <a:spLocks noGrp="1"/>
          </p:cNvSpPr>
          <p:nvPr>
            <p:ph type="subTitle" idx="1"/>
          </p:nvPr>
        </p:nvSpPr>
        <p:spPr>
          <a:xfrm>
            <a:off x="5134846" y="3602038"/>
            <a:ext cx="6383384" cy="1655762"/>
          </a:xfrm>
        </p:spPr>
        <p:txBody>
          <a:bodyPr/>
          <a:lstStyle/>
          <a:p>
            <a:r>
              <a:rPr lang="pt-BR" dirty="0">
                <a:solidFill>
                  <a:schemeClr val="bg1"/>
                </a:solidFill>
                <a:latin typeface="Bookman Old Style" panose="02050604050505020204" pitchFamily="18" charset="0"/>
              </a:rPr>
              <a:t>Representante da Gerência Executiva de Registro de Preços</a:t>
            </a:r>
          </a:p>
        </p:txBody>
      </p:sp>
    </p:spTree>
    <p:extLst>
      <p:ext uri="{BB962C8B-B14F-4D97-AF65-F5344CB8AC3E}">
        <p14:creationId xmlns:p14="http://schemas.microsoft.com/office/powerpoint/2010/main" val="275001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93298"/>
            <a:ext cx="9034580" cy="1120446"/>
          </a:xfrm>
        </p:spPr>
        <p:txBody>
          <a:bodyPr>
            <a:noAutofit/>
          </a:bodyPr>
          <a:lstStyle/>
          <a:p>
            <a:r>
              <a:rPr lang="pt-BR" sz="3400" dirty="0">
                <a:latin typeface="Bookman Old Style" panose="02050604050505020204" pitchFamily="18" charset="0"/>
              </a:rPr>
              <a:t>SISTEMA DE REGISTRO DE PREÇOS - 43.759/2023</a:t>
            </a:r>
          </a:p>
        </p:txBody>
      </p:sp>
      <p:sp>
        <p:nvSpPr>
          <p:cNvPr id="3" name="Subtítulo 2"/>
          <p:cNvSpPr>
            <a:spLocks noGrp="1"/>
          </p:cNvSpPr>
          <p:nvPr>
            <p:ph type="subTitle" idx="1"/>
          </p:nvPr>
        </p:nvSpPr>
        <p:spPr>
          <a:xfrm>
            <a:off x="2041509" y="1493240"/>
            <a:ext cx="9586898" cy="5364760"/>
          </a:xfrm>
        </p:spPr>
        <p:txBody>
          <a:bodyPr>
            <a:normAutofit fontScale="62500" lnSpcReduction="20000"/>
          </a:bodyPr>
          <a:lstStyle/>
          <a:p>
            <a:pPr marL="342900" indent="-342900" algn="just">
              <a:lnSpc>
                <a:spcPct val="150000"/>
              </a:lnSpc>
              <a:buFont typeface="Arial" panose="020B0604020202020204" pitchFamily="34" charset="0"/>
              <a:buChar char="•"/>
            </a:pPr>
            <a:r>
              <a:rPr lang="pt-BR" dirty="0">
                <a:latin typeface="Bookman Old Style" panose="02050604050505020204" pitchFamily="18" charset="0"/>
              </a:rPr>
              <a:t>Art. 4º O SRP poderá ser adotado nas seguintes hipóteses:</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I – quando, pelas características do objeto, houver necessidade permanente ou frequente de contratações;</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II – quando for mais conveniente a aquisição de bens com previsão de entregas parceladas ou contratação de serviços remunerados por unidade de medida, por quantidade de horas de serviço ou postos de trabalho, ou em regime de tarefa;</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III – quando for conveniente a aquisição de bens ou a contratação de serviços para atendimento a mais de um órgão ou entidade, ou a programas de governo, inclusive nas hipóteses de dispensa e inexigibilidade.</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IV – quando, pela natureza do objeto, não for possível definir previamente o quantitativo a ser demandado pela Administração, ou</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V - quando, por conveniência da administração ou características dos bens ou serviços, houver necessidade de uniformização dos processos de aquisição de bens ou contratação de serviços.</a:t>
            </a:r>
          </a:p>
        </p:txBody>
      </p:sp>
    </p:spTree>
    <p:extLst>
      <p:ext uri="{BB962C8B-B14F-4D97-AF65-F5344CB8AC3E}">
        <p14:creationId xmlns:p14="http://schemas.microsoft.com/office/powerpoint/2010/main" val="231748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93298"/>
            <a:ext cx="9034580" cy="1120446"/>
          </a:xfrm>
        </p:spPr>
        <p:txBody>
          <a:bodyPr>
            <a:noAutofit/>
          </a:bodyPr>
          <a:lstStyle/>
          <a:p>
            <a:r>
              <a:rPr lang="pt-BR" sz="3400" dirty="0">
                <a:latin typeface="Bookman Old Style" panose="02050604050505020204" pitchFamily="18" charset="0"/>
              </a:rPr>
              <a:t>SISTEMA DE REGISTRO DE PREÇOS - 43.759/2023</a:t>
            </a:r>
          </a:p>
        </p:txBody>
      </p:sp>
      <p:sp>
        <p:nvSpPr>
          <p:cNvPr id="3" name="Subtítulo 2"/>
          <p:cNvSpPr>
            <a:spLocks noGrp="1"/>
          </p:cNvSpPr>
          <p:nvPr>
            <p:ph type="subTitle" idx="1"/>
          </p:nvPr>
        </p:nvSpPr>
        <p:spPr>
          <a:xfrm>
            <a:off x="2041509" y="1876754"/>
            <a:ext cx="9586898" cy="4981246"/>
          </a:xfrm>
        </p:spPr>
        <p:txBody>
          <a:bodyPr>
            <a:normAutofit/>
          </a:bodyPr>
          <a:lstStyle/>
          <a:p>
            <a:pPr marL="342900" indent="-342900" algn="just">
              <a:lnSpc>
                <a:spcPct val="150000"/>
              </a:lnSpc>
              <a:buFont typeface="Arial" panose="020B0604020202020204" pitchFamily="34" charset="0"/>
              <a:buChar char="•"/>
            </a:pPr>
            <a:r>
              <a:rPr lang="pt-BR" dirty="0">
                <a:latin typeface="Bookman Old Style" panose="02050604050505020204" pitchFamily="18" charset="0"/>
              </a:rPr>
              <a:t>Intenções de Registro de Preços;</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IRP de mesmo objeto;</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Objeto comum não cabe exclusividade;</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Lote é exceção;</a:t>
            </a:r>
          </a:p>
          <a:p>
            <a:pPr marL="342900" indent="-342900" algn="just">
              <a:lnSpc>
                <a:spcPct val="150000"/>
              </a:lnSpc>
              <a:buFont typeface="Arial" panose="020B0604020202020204" pitchFamily="34" charset="0"/>
              <a:buChar char="•"/>
            </a:pPr>
            <a:r>
              <a:rPr lang="pt-BR" dirty="0">
                <a:latin typeface="Bookman Old Style" panose="02050604050505020204" pitchFamily="18" charset="0"/>
              </a:rPr>
              <a:t>Atas zeradas na primeira utilização.</a:t>
            </a:r>
          </a:p>
        </p:txBody>
      </p:sp>
    </p:spTree>
    <p:extLst>
      <p:ext uri="{BB962C8B-B14F-4D97-AF65-F5344CB8AC3E}">
        <p14:creationId xmlns:p14="http://schemas.microsoft.com/office/powerpoint/2010/main" val="1301101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95759" y="1041400"/>
            <a:ext cx="6661558" cy="2387600"/>
          </a:xfrm>
        </p:spPr>
        <p:txBody>
          <a:bodyPr/>
          <a:lstStyle/>
          <a:p>
            <a:r>
              <a:rPr lang="pt-BR" dirty="0">
                <a:solidFill>
                  <a:schemeClr val="bg1"/>
                </a:solidFill>
                <a:latin typeface="Bookman Old Style" panose="02050604050505020204" pitchFamily="18" charset="0"/>
              </a:rPr>
              <a:t>Diego de Almeida</a:t>
            </a:r>
          </a:p>
        </p:txBody>
      </p:sp>
      <p:sp>
        <p:nvSpPr>
          <p:cNvPr id="3" name="Subtítulo 2"/>
          <p:cNvSpPr>
            <a:spLocks noGrp="1"/>
          </p:cNvSpPr>
          <p:nvPr>
            <p:ph type="subTitle" idx="1"/>
          </p:nvPr>
        </p:nvSpPr>
        <p:spPr>
          <a:xfrm>
            <a:off x="5134846" y="3602038"/>
            <a:ext cx="6383384" cy="1655762"/>
          </a:xfrm>
        </p:spPr>
        <p:txBody>
          <a:bodyPr/>
          <a:lstStyle/>
          <a:p>
            <a:r>
              <a:rPr lang="pt-BR" dirty="0">
                <a:solidFill>
                  <a:schemeClr val="bg1"/>
                </a:solidFill>
                <a:latin typeface="Bookman Old Style" panose="02050604050505020204" pitchFamily="18" charset="0"/>
              </a:rPr>
              <a:t>Gerente Executivo de Licitação</a:t>
            </a:r>
          </a:p>
        </p:txBody>
      </p:sp>
    </p:spTree>
    <p:extLst>
      <p:ext uri="{BB962C8B-B14F-4D97-AF65-F5344CB8AC3E}">
        <p14:creationId xmlns:p14="http://schemas.microsoft.com/office/powerpoint/2010/main" val="61814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06506" y="1041400"/>
            <a:ext cx="6911725" cy="2387600"/>
          </a:xfrm>
        </p:spPr>
        <p:txBody>
          <a:bodyPr>
            <a:noAutofit/>
          </a:bodyPr>
          <a:lstStyle/>
          <a:p>
            <a:r>
              <a:rPr lang="pt-BR" sz="4000" i="0" dirty="0">
                <a:solidFill>
                  <a:schemeClr val="bg1"/>
                </a:solidFill>
                <a:effectLst/>
                <a:latin typeface="Bookman Old Style" panose="02050604050505020204" pitchFamily="18" charset="0"/>
              </a:rPr>
              <a:t>Obrigatoriedade de Justificativa em Dispensas Emergenciais de Licitação no Poder Executivo Estadual</a:t>
            </a:r>
            <a:endParaRPr lang="pt-BR" sz="4000" dirty="0">
              <a:solidFill>
                <a:schemeClr val="bg1"/>
              </a:solidFill>
              <a:latin typeface="Bookman Old Style" panose="02050604050505020204" pitchFamily="18" charset="0"/>
            </a:endParaRPr>
          </a:p>
        </p:txBody>
      </p:sp>
      <p:sp>
        <p:nvSpPr>
          <p:cNvPr id="3" name="Subtítulo 2"/>
          <p:cNvSpPr>
            <a:spLocks noGrp="1"/>
          </p:cNvSpPr>
          <p:nvPr>
            <p:ph type="subTitle" idx="1"/>
          </p:nvPr>
        </p:nvSpPr>
        <p:spPr>
          <a:xfrm>
            <a:off x="5134847" y="3602038"/>
            <a:ext cx="6383384" cy="2387600"/>
          </a:xfrm>
        </p:spPr>
        <p:txBody>
          <a:bodyPr>
            <a:normAutofit/>
          </a:bodyPr>
          <a:lstStyle/>
          <a:p>
            <a:pPr algn="just">
              <a:lnSpc>
                <a:spcPct val="150000"/>
              </a:lnSpc>
            </a:pPr>
            <a:r>
              <a:rPr lang="pt-BR" sz="2000" b="0" i="0" dirty="0">
                <a:solidFill>
                  <a:schemeClr val="bg1"/>
                </a:solidFill>
                <a:effectLst/>
                <a:latin typeface="Bookman Old Style" panose="02050604050505020204" pitchFamily="18" charset="0"/>
              </a:rPr>
              <a:t>INSTRUÇÃO NORMATIVA SEAD ° 001/2024, DE 28 DE FEVEREIRO DE 2024.</a:t>
            </a:r>
            <a:endParaRPr lang="pt-BR"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26070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IN SEAD Nº 001/2024</a:t>
            </a:r>
          </a:p>
        </p:txBody>
      </p:sp>
      <p:sp>
        <p:nvSpPr>
          <p:cNvPr id="3" name="Subtítulo 2"/>
          <p:cNvSpPr>
            <a:spLocks noGrp="1"/>
          </p:cNvSpPr>
          <p:nvPr>
            <p:ph type="subTitle" idx="1"/>
          </p:nvPr>
        </p:nvSpPr>
        <p:spPr>
          <a:xfrm>
            <a:off x="2041509" y="1876754"/>
            <a:ext cx="9586898" cy="4463086"/>
          </a:xfrm>
        </p:spPr>
        <p:txBody>
          <a:bodyPr>
            <a:normAutofit/>
          </a:bodyPr>
          <a:lstStyle/>
          <a:p>
            <a:pPr marL="457200" indent="-457200" algn="just">
              <a:lnSpc>
                <a:spcPct val="150000"/>
              </a:lnSpc>
              <a:buFont typeface="+mj-lt"/>
              <a:buAutoNum type="arabicPeriod"/>
            </a:pPr>
            <a:r>
              <a:rPr lang="pt-BR" sz="2600" dirty="0">
                <a:latin typeface="Bookman Old Style" panose="02050604050505020204" pitchFamily="18" charset="0"/>
              </a:rPr>
              <a:t>Fundamentação Legal;</a:t>
            </a:r>
          </a:p>
          <a:p>
            <a:pPr marL="457200" indent="-457200" algn="just">
              <a:lnSpc>
                <a:spcPct val="150000"/>
              </a:lnSpc>
              <a:buFont typeface="+mj-lt"/>
              <a:buAutoNum type="arabicPeriod"/>
            </a:pPr>
            <a:r>
              <a:rPr lang="pt-BR" sz="2600" dirty="0">
                <a:latin typeface="Bookman Old Style" panose="02050604050505020204" pitchFamily="18" charset="0"/>
              </a:rPr>
              <a:t>Objetivo;</a:t>
            </a:r>
          </a:p>
          <a:p>
            <a:pPr marL="457200" indent="-457200" algn="just">
              <a:lnSpc>
                <a:spcPct val="150000"/>
              </a:lnSpc>
              <a:buFont typeface="+mj-lt"/>
              <a:buAutoNum type="arabicPeriod"/>
            </a:pPr>
            <a:r>
              <a:rPr lang="pt-BR" sz="2600" dirty="0">
                <a:latin typeface="Bookman Old Style" panose="02050604050505020204" pitchFamily="18" charset="0"/>
              </a:rPr>
              <a:t>Justificativa para dispensa;</a:t>
            </a:r>
          </a:p>
          <a:p>
            <a:pPr marL="457200" indent="-457200" algn="just">
              <a:lnSpc>
                <a:spcPct val="150000"/>
              </a:lnSpc>
              <a:buFont typeface="+mj-lt"/>
              <a:buAutoNum type="arabicPeriod"/>
            </a:pPr>
            <a:r>
              <a:rPr lang="pt-BR" sz="2600" dirty="0">
                <a:latin typeface="Bookman Old Style" panose="02050604050505020204" pitchFamily="18" charset="0"/>
              </a:rPr>
              <a:t>Valor Estimado acima de R$300.000,00;</a:t>
            </a:r>
          </a:p>
          <a:p>
            <a:pPr marL="457200" indent="-457200" algn="just">
              <a:lnSpc>
                <a:spcPct val="150000"/>
              </a:lnSpc>
              <a:buFont typeface="+mj-lt"/>
              <a:buAutoNum type="arabicPeriod"/>
            </a:pPr>
            <a:r>
              <a:rPr lang="pt-BR" sz="2600" dirty="0">
                <a:latin typeface="Bookman Old Style" panose="02050604050505020204" pitchFamily="18" charset="0"/>
              </a:rPr>
              <a:t>Principais observações;</a:t>
            </a:r>
          </a:p>
          <a:p>
            <a:pPr marL="457200" indent="-457200" algn="just">
              <a:lnSpc>
                <a:spcPct val="150000"/>
              </a:lnSpc>
              <a:buFont typeface="+mj-lt"/>
              <a:buAutoNum type="arabicPeriod"/>
            </a:pPr>
            <a:r>
              <a:rPr lang="pt-BR" sz="2600" dirty="0">
                <a:latin typeface="Bookman Old Style" panose="02050604050505020204" pitchFamily="18" charset="0"/>
              </a:rPr>
              <a:t>Responsabilização dos agentes públicos.</a:t>
            </a:r>
          </a:p>
        </p:txBody>
      </p:sp>
    </p:spTree>
    <p:extLst>
      <p:ext uri="{BB962C8B-B14F-4D97-AF65-F5344CB8AC3E}">
        <p14:creationId xmlns:p14="http://schemas.microsoft.com/office/powerpoint/2010/main" val="2158186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A JUSTIFICATIVA PARA DISPENSA EMERGENCIAL (ART.3º)</a:t>
            </a:r>
          </a:p>
        </p:txBody>
      </p:sp>
      <p:sp>
        <p:nvSpPr>
          <p:cNvPr id="3" name="Subtítulo 2"/>
          <p:cNvSpPr>
            <a:spLocks noGrp="1"/>
          </p:cNvSpPr>
          <p:nvPr>
            <p:ph type="subTitle" idx="1"/>
          </p:nvPr>
        </p:nvSpPr>
        <p:spPr>
          <a:xfrm>
            <a:off x="2041509" y="1945763"/>
            <a:ext cx="9586898" cy="4230749"/>
          </a:xfrm>
        </p:spPr>
        <p:txBody>
          <a:bodyPr>
            <a:noAutofit/>
          </a:bodyPr>
          <a:lstStyle/>
          <a:p>
            <a:pPr algn="just">
              <a:lnSpc>
                <a:spcPct val="150000"/>
              </a:lnSpc>
            </a:pPr>
            <a:r>
              <a:rPr lang="pt-BR" b="1" i="0" dirty="0">
                <a:solidFill>
                  <a:srgbClr val="000000"/>
                </a:solidFill>
                <a:effectLst/>
                <a:latin typeface="Bookman Old Style" panose="02050604050505020204" pitchFamily="18" charset="0"/>
              </a:rPr>
              <a:t>I - </a:t>
            </a:r>
            <a:r>
              <a:rPr lang="pt-BR" b="0" i="0" dirty="0">
                <a:solidFill>
                  <a:srgbClr val="000000"/>
                </a:solidFill>
                <a:effectLst/>
                <a:latin typeface="Bookman Old Style" panose="02050604050505020204" pitchFamily="18" charset="0"/>
              </a:rPr>
              <a:t>Descrição detalhada da situação e motivos respaldando a aplicação do art. Art. 75, VIII da lei 14.133/21;</a:t>
            </a:r>
            <a:endParaRPr lang="pt-BR" dirty="0">
              <a:solidFill>
                <a:srgbClr val="000000"/>
              </a:solidFill>
              <a:effectLst/>
              <a:latin typeface="Bookman Old Style" panose="02050604050505020204" pitchFamily="18" charset="0"/>
            </a:endParaRPr>
          </a:p>
          <a:p>
            <a:pPr algn="just">
              <a:lnSpc>
                <a:spcPct val="150000"/>
              </a:lnSpc>
            </a:pPr>
            <a:r>
              <a:rPr lang="pt-BR" b="1" i="0" dirty="0">
                <a:solidFill>
                  <a:srgbClr val="000000"/>
                </a:solidFill>
                <a:effectLst/>
                <a:latin typeface="Bookman Old Style" panose="02050604050505020204" pitchFamily="18" charset="0"/>
              </a:rPr>
              <a:t>II - </a:t>
            </a:r>
            <a:r>
              <a:rPr lang="pt-BR" b="0" i="0" dirty="0">
                <a:solidFill>
                  <a:srgbClr val="000000"/>
                </a:solidFill>
                <a:effectLst/>
                <a:latin typeface="Bookman Old Style" panose="02050604050505020204" pitchFamily="18" charset="0"/>
              </a:rPr>
              <a:t>Estimativa dos custos com compatibilidade de preços de mercado e descrição da metodologia adotada atendendo ao Decreto Estadual nº 42.967 de 25 de outubro de 2022;</a:t>
            </a:r>
            <a:endParaRPr lang="pt-BR" dirty="0">
              <a:solidFill>
                <a:srgbClr val="000000"/>
              </a:solidFill>
              <a:effectLst/>
              <a:latin typeface="Bookman Old Style" panose="02050604050505020204" pitchFamily="18" charset="0"/>
            </a:endParaRPr>
          </a:p>
          <a:p>
            <a:pPr algn="just">
              <a:lnSpc>
                <a:spcPct val="150000"/>
              </a:lnSpc>
            </a:pPr>
            <a:r>
              <a:rPr lang="pt-BR" b="1" i="0" dirty="0">
                <a:solidFill>
                  <a:srgbClr val="000000"/>
                </a:solidFill>
                <a:effectLst/>
                <a:latin typeface="Bookman Old Style" panose="02050604050505020204" pitchFamily="18" charset="0"/>
              </a:rPr>
              <a:t>III - </a:t>
            </a:r>
            <a:r>
              <a:rPr lang="pt-BR" b="0" i="0" dirty="0">
                <a:solidFill>
                  <a:srgbClr val="000000"/>
                </a:solidFill>
                <a:effectLst/>
                <a:latin typeface="Bookman Old Style" panose="02050604050505020204" pitchFamily="18" charset="0"/>
              </a:rPr>
              <a:t>Justificativa da escolha do fornecedor ou executante;</a:t>
            </a:r>
            <a:endParaRPr lang="pt-BR" dirty="0">
              <a:solidFill>
                <a:srgbClr val="000000"/>
              </a:solidFill>
              <a:effectLst/>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350402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41509" y="369117"/>
            <a:ext cx="9586898" cy="5807396"/>
          </a:xfrm>
        </p:spPr>
        <p:txBody>
          <a:bodyPr>
            <a:noAutofit/>
          </a:bodyPr>
          <a:lstStyle/>
          <a:p>
            <a:pPr algn="just">
              <a:lnSpc>
                <a:spcPct val="150000"/>
              </a:lnSpc>
            </a:pPr>
            <a:r>
              <a:rPr lang="pt-BR" sz="2100" b="1" i="0" dirty="0">
                <a:solidFill>
                  <a:srgbClr val="000000"/>
                </a:solidFill>
                <a:effectLst/>
                <a:latin typeface="Bookman Old Style" panose="02050604050505020204" pitchFamily="18" charset="0"/>
              </a:rPr>
              <a:t>IV - </a:t>
            </a:r>
            <a:r>
              <a:rPr lang="pt-BR" sz="2100" b="0" i="0" dirty="0">
                <a:solidFill>
                  <a:srgbClr val="000000"/>
                </a:solidFill>
                <a:effectLst/>
                <a:latin typeface="Bookman Old Style" panose="02050604050505020204" pitchFamily="18" charset="0"/>
              </a:rPr>
              <a:t>No caso de uma 2ª dispensa com objeto idêntico, deve-se atentar para a proibição de prorrogação dos respectivos contratos e de recontratação de empresa já contratada e indicação do nº do processo anterior no SGC;</a:t>
            </a:r>
            <a:endParaRPr lang="pt-BR" sz="2100" dirty="0">
              <a:solidFill>
                <a:srgbClr val="000000"/>
              </a:solidFill>
              <a:effectLst/>
              <a:latin typeface="Bookman Old Style" panose="02050604050505020204" pitchFamily="18" charset="0"/>
            </a:endParaRPr>
          </a:p>
          <a:p>
            <a:pPr algn="just">
              <a:lnSpc>
                <a:spcPct val="150000"/>
              </a:lnSpc>
            </a:pPr>
            <a:r>
              <a:rPr lang="pt-BR" sz="2100" b="1" i="0" dirty="0">
                <a:solidFill>
                  <a:srgbClr val="000000"/>
                </a:solidFill>
                <a:effectLst/>
                <a:latin typeface="Bookman Old Style" panose="02050604050505020204" pitchFamily="18" charset="0"/>
              </a:rPr>
              <a:t>V - </a:t>
            </a:r>
            <a:r>
              <a:rPr lang="pt-BR" sz="2100" b="0" i="0" dirty="0">
                <a:solidFill>
                  <a:srgbClr val="000000"/>
                </a:solidFill>
                <a:effectLst/>
                <a:latin typeface="Bookman Old Style" panose="02050604050505020204" pitchFamily="18" charset="0"/>
              </a:rPr>
              <a:t>Comprovação de verificação prévia de existência de ARP válida;</a:t>
            </a:r>
            <a:endParaRPr lang="pt-BR" sz="2100" dirty="0">
              <a:solidFill>
                <a:srgbClr val="000000"/>
              </a:solidFill>
              <a:effectLst/>
              <a:latin typeface="Bookman Old Style" panose="02050604050505020204" pitchFamily="18" charset="0"/>
            </a:endParaRPr>
          </a:p>
          <a:p>
            <a:pPr marL="742950" lvl="1" indent="-285750" algn="just">
              <a:lnSpc>
                <a:spcPct val="150000"/>
              </a:lnSpc>
              <a:buFont typeface="Arial" panose="020B0604020202020204" pitchFamily="34" charset="0"/>
              <a:buChar char="•"/>
            </a:pPr>
            <a:r>
              <a:rPr lang="pt-BR" sz="2100" b="0" i="0" dirty="0">
                <a:solidFill>
                  <a:srgbClr val="000000"/>
                </a:solidFill>
                <a:effectLst/>
                <a:latin typeface="Bookman Old Style" panose="02050604050505020204" pitchFamily="18" charset="0"/>
              </a:rPr>
              <a:t>Nos casos d</a:t>
            </a:r>
            <a:r>
              <a:rPr lang="pt-BR" sz="2100" dirty="0">
                <a:solidFill>
                  <a:srgbClr val="000000"/>
                </a:solidFill>
                <a:latin typeface="Bookman Old Style" panose="02050604050505020204" pitchFamily="18" charset="0"/>
              </a:rPr>
              <a:t>e</a:t>
            </a:r>
            <a:r>
              <a:rPr lang="pt-BR" sz="2100" b="0" i="0" dirty="0">
                <a:solidFill>
                  <a:srgbClr val="000000"/>
                </a:solidFill>
                <a:effectLst/>
                <a:latin typeface="Bookman Old Style" panose="02050604050505020204" pitchFamily="18" charset="0"/>
              </a:rPr>
              <a:t> existência de Ata de Registro de Preço, deverá ser comprovada a vantajosidade da dispensa de licitação ou a negativa do fornecedor registrado na ata</a:t>
            </a:r>
            <a:endParaRPr lang="pt-BR" sz="2100" dirty="0">
              <a:latin typeface="Bookman Old Style" panose="02050604050505020204" pitchFamily="18" charset="0"/>
            </a:endParaRPr>
          </a:p>
          <a:p>
            <a:pPr algn="just">
              <a:lnSpc>
                <a:spcPct val="150000"/>
              </a:lnSpc>
            </a:pPr>
            <a:r>
              <a:rPr lang="pt-BR" sz="2100" b="1" i="0" dirty="0">
                <a:solidFill>
                  <a:srgbClr val="000000"/>
                </a:solidFill>
                <a:effectLst/>
                <a:latin typeface="Bookman Old Style" panose="02050604050505020204" pitchFamily="18" charset="0"/>
              </a:rPr>
              <a:t>VI - </a:t>
            </a:r>
            <a:r>
              <a:rPr lang="pt-BR" sz="2100" b="0" i="0" dirty="0">
                <a:solidFill>
                  <a:srgbClr val="000000"/>
                </a:solidFill>
                <a:effectLst/>
                <a:latin typeface="Bookman Old Style" panose="02050604050505020204" pitchFamily="18" charset="0"/>
              </a:rPr>
              <a:t>Identificação dos servidores públicos responsáveis pela elaboração da justificativa;</a:t>
            </a:r>
            <a:endParaRPr lang="pt-BR" sz="2100" dirty="0">
              <a:solidFill>
                <a:srgbClr val="000000"/>
              </a:solidFill>
              <a:effectLst/>
              <a:latin typeface="Bookman Old Style" panose="02050604050505020204" pitchFamily="18" charset="0"/>
            </a:endParaRPr>
          </a:p>
          <a:p>
            <a:pPr algn="just">
              <a:lnSpc>
                <a:spcPct val="150000"/>
              </a:lnSpc>
            </a:pPr>
            <a:r>
              <a:rPr lang="pt-BR" sz="2100" b="1" i="0" dirty="0">
                <a:solidFill>
                  <a:srgbClr val="000000"/>
                </a:solidFill>
                <a:effectLst/>
                <a:latin typeface="Bookman Old Style" panose="02050604050505020204" pitchFamily="18" charset="0"/>
              </a:rPr>
              <a:t>VII -</a:t>
            </a:r>
            <a:r>
              <a:rPr lang="pt-BR" sz="2100" b="0" i="0" dirty="0">
                <a:solidFill>
                  <a:srgbClr val="000000"/>
                </a:solidFill>
                <a:effectLst/>
                <a:latin typeface="Bookman Old Style" panose="02050604050505020204" pitchFamily="18" charset="0"/>
              </a:rPr>
              <a:t> Ratificação </a:t>
            </a:r>
            <a:r>
              <a:rPr lang="pt-BR" sz="2100" b="1" i="0" u="sng" dirty="0">
                <a:solidFill>
                  <a:srgbClr val="000000"/>
                </a:solidFill>
                <a:effectLst/>
                <a:latin typeface="Bookman Old Style" panose="02050604050505020204" pitchFamily="18" charset="0"/>
              </a:rPr>
              <a:t>da Justificativa</a:t>
            </a:r>
            <a:r>
              <a:rPr lang="pt-BR" sz="2100" b="0" i="0" u="sng" dirty="0">
                <a:solidFill>
                  <a:srgbClr val="000000"/>
                </a:solidFill>
                <a:effectLst/>
                <a:latin typeface="Bookman Old Style" panose="02050604050505020204" pitchFamily="18" charset="0"/>
              </a:rPr>
              <a:t> </a:t>
            </a:r>
            <a:r>
              <a:rPr lang="pt-BR" sz="2100" b="0" i="0" dirty="0">
                <a:solidFill>
                  <a:srgbClr val="000000"/>
                </a:solidFill>
                <a:effectLst/>
                <a:latin typeface="Bookman Old Style" panose="02050604050505020204" pitchFamily="18" charset="0"/>
              </a:rPr>
              <a:t>pelo ordenador de despesa do órgão ou entidade contratante;</a:t>
            </a:r>
            <a:endParaRPr lang="pt-BR" sz="2100" dirty="0">
              <a:solidFill>
                <a:srgbClr val="000000"/>
              </a:solidFill>
              <a:effectLst/>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2106817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VALOR ESTIMADO ACIMA DE R$ 300.000,00 (art. 3º)</a:t>
            </a:r>
          </a:p>
        </p:txBody>
      </p:sp>
      <p:sp>
        <p:nvSpPr>
          <p:cNvPr id="3" name="Subtítulo 2"/>
          <p:cNvSpPr>
            <a:spLocks noGrp="1"/>
          </p:cNvSpPr>
          <p:nvPr>
            <p:ph type="subTitle" idx="1"/>
          </p:nvPr>
        </p:nvSpPr>
        <p:spPr>
          <a:xfrm>
            <a:off x="2041509" y="1945763"/>
            <a:ext cx="9586898" cy="4230749"/>
          </a:xfrm>
        </p:spPr>
        <p:txBody>
          <a:bodyPr>
            <a:noAutofit/>
          </a:bodyPr>
          <a:lstStyle/>
          <a:p>
            <a:pPr algn="just">
              <a:lnSpc>
                <a:spcPct val="150000"/>
              </a:lnSpc>
            </a:pPr>
            <a:r>
              <a:rPr lang="pt-BR" b="1" i="0" dirty="0">
                <a:solidFill>
                  <a:srgbClr val="000000"/>
                </a:solidFill>
                <a:effectLst/>
                <a:latin typeface="Bookman Old Style" panose="02050604050505020204" pitchFamily="18" charset="0"/>
              </a:rPr>
              <a:t>§ 1º - </a:t>
            </a:r>
            <a:r>
              <a:rPr lang="pt-BR" b="0" i="0" dirty="0">
                <a:solidFill>
                  <a:srgbClr val="000000"/>
                </a:solidFill>
                <a:effectLst/>
                <a:latin typeface="Bookman Old Style" panose="02050604050505020204" pitchFamily="18" charset="0"/>
              </a:rPr>
              <a:t>Aferição pela a Diretoria Executiva da Central de Compras de conformidade tocante a pesquisa de preço apresentada pelo órgão ou entidade contratante, bem como da verificação da integridade do fornecedor</a:t>
            </a:r>
            <a:endParaRPr lang="pt-BR" dirty="0">
              <a:solidFill>
                <a:srgbClr val="000000"/>
              </a:solidFill>
              <a:effectLst/>
              <a:latin typeface="Bookman Old Style" panose="02050604050505020204" pitchFamily="18" charset="0"/>
            </a:endParaRPr>
          </a:p>
          <a:p>
            <a:pPr algn="just">
              <a:lnSpc>
                <a:spcPct val="150000"/>
              </a:lnSpc>
            </a:pPr>
            <a:r>
              <a:rPr lang="pt-BR" b="1" i="0" dirty="0">
                <a:solidFill>
                  <a:srgbClr val="000000"/>
                </a:solidFill>
                <a:effectLst/>
                <a:latin typeface="Bookman Old Style" panose="02050604050505020204" pitchFamily="18" charset="0"/>
              </a:rPr>
              <a:t>§2º -</a:t>
            </a:r>
            <a:r>
              <a:rPr lang="pt-BR" b="0" i="0" dirty="0">
                <a:solidFill>
                  <a:srgbClr val="000000"/>
                </a:solidFill>
                <a:effectLst/>
                <a:latin typeface="Bookman Old Style" panose="02050604050505020204" pitchFamily="18" charset="0"/>
              </a:rPr>
              <a:t> Em caso de divergência prevalecerá a pesquisa mais vantajosa para administração pública, considerando o menor preço ou maior desconto.</a:t>
            </a:r>
            <a:endParaRPr lang="pt-BR" dirty="0">
              <a:solidFill>
                <a:srgbClr val="000000"/>
              </a:solidFill>
              <a:effectLst/>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272580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30725" y="310551"/>
            <a:ext cx="9034580" cy="1120446"/>
          </a:xfrm>
        </p:spPr>
        <p:txBody>
          <a:bodyPr>
            <a:normAutofit/>
          </a:bodyPr>
          <a:lstStyle/>
          <a:p>
            <a:r>
              <a:rPr lang="pt-BR" sz="4800" dirty="0">
                <a:latin typeface="Bookman Old Style" panose="02050604050505020204" pitchFamily="18" charset="0"/>
              </a:rPr>
              <a:t>FUNÇÕES DA CC:</a:t>
            </a:r>
          </a:p>
        </p:txBody>
      </p:sp>
      <p:sp>
        <p:nvSpPr>
          <p:cNvPr id="3" name="Subtítulo 2"/>
          <p:cNvSpPr>
            <a:spLocks noGrp="1"/>
          </p:cNvSpPr>
          <p:nvPr>
            <p:ph type="subTitle" idx="1"/>
          </p:nvPr>
        </p:nvSpPr>
        <p:spPr>
          <a:xfrm>
            <a:off x="2021305" y="1609018"/>
            <a:ext cx="9144000" cy="4565279"/>
          </a:xfrm>
        </p:spPr>
        <p:txBody>
          <a:bodyPr>
            <a:noAutofit/>
          </a:bodyPr>
          <a:lstStyle/>
          <a:p>
            <a:pPr marL="457200" indent="-457200" algn="just">
              <a:lnSpc>
                <a:spcPct val="120000"/>
              </a:lnSpc>
              <a:buFont typeface="Arial" panose="020B0604020202020204" pitchFamily="34" charset="0"/>
              <a:buChar char="•"/>
            </a:pPr>
            <a:r>
              <a:rPr lang="pt-BR" sz="1800" dirty="0">
                <a:latin typeface="Bookman Old Style" panose="02050604050505020204" pitchFamily="18" charset="0"/>
              </a:rPr>
              <a:t>Programar, coordenar, controlar e executar procedimentos licitatórios, </a:t>
            </a:r>
            <a:r>
              <a:rPr lang="pt-BR" sz="1800" b="1" dirty="0">
                <a:latin typeface="Bookman Old Style" panose="02050604050505020204" pitchFamily="18" charset="0"/>
              </a:rPr>
              <a:t>excetuadas as obras e serviços de engenharia</a:t>
            </a:r>
            <a:r>
              <a:rPr lang="pt-BR" sz="1800" dirty="0">
                <a:latin typeface="Bookman Old Style" panose="02050604050505020204" pitchFamily="18" charset="0"/>
              </a:rPr>
              <a:t>;</a:t>
            </a:r>
          </a:p>
          <a:p>
            <a:pPr marL="457200" indent="-457200" algn="just">
              <a:lnSpc>
                <a:spcPct val="120000"/>
              </a:lnSpc>
              <a:buFont typeface="Arial" panose="020B0604020202020204" pitchFamily="34" charset="0"/>
              <a:buChar char="•"/>
            </a:pPr>
            <a:r>
              <a:rPr lang="pt-BR" sz="1800" dirty="0">
                <a:latin typeface="Bookman Old Style" panose="02050604050505020204" pitchFamily="18" charset="0"/>
              </a:rPr>
              <a:t>Gerenciar o sistema SEGC (</a:t>
            </a:r>
            <a:r>
              <a:rPr lang="pt-BR" sz="1800" i="1" dirty="0">
                <a:latin typeface="Bookman Old Style" panose="02050604050505020204" pitchFamily="18" charset="0"/>
              </a:rPr>
              <a:t>Sistema Eletrônico de Gestão de Compras</a:t>
            </a:r>
            <a:r>
              <a:rPr lang="pt-BR" sz="1800" dirty="0">
                <a:latin typeface="Bookman Old Style" panose="02050604050505020204" pitchFamily="18" charset="0"/>
              </a:rPr>
              <a:t>);</a:t>
            </a:r>
          </a:p>
          <a:p>
            <a:pPr marL="457200" indent="-457200" algn="just">
              <a:lnSpc>
                <a:spcPct val="120000"/>
              </a:lnSpc>
              <a:buFont typeface="Arial" panose="020B0604020202020204" pitchFamily="34" charset="0"/>
              <a:buChar char="•"/>
            </a:pPr>
            <a:r>
              <a:rPr lang="pt-BR" sz="1800" dirty="0">
                <a:latin typeface="Bookman Old Style" panose="02050604050505020204" pitchFamily="18" charset="0"/>
              </a:rPr>
              <a:t>Coordenar, controlar e operacionalizar as atividades relacionadas as </a:t>
            </a:r>
            <a:r>
              <a:rPr lang="pt-BR" sz="1800" b="1" dirty="0">
                <a:latin typeface="Bookman Old Style" panose="02050604050505020204" pitchFamily="18" charset="0"/>
              </a:rPr>
              <a:t>licitações, tanto de aquisição, quanto de contratação de bens e serviços, quando somos demandados pelos órgãos e entidades</a:t>
            </a:r>
            <a:r>
              <a:rPr lang="pt-BR" sz="1800" dirty="0">
                <a:latin typeface="Bookman Old Style" panose="02050604050505020204" pitchFamily="18" charset="0"/>
              </a:rPr>
              <a:t>;</a:t>
            </a:r>
          </a:p>
          <a:p>
            <a:pPr marL="457200" indent="-457200" algn="just">
              <a:lnSpc>
                <a:spcPct val="120000"/>
              </a:lnSpc>
              <a:buFont typeface="Arial" panose="020B0604020202020204" pitchFamily="34" charset="0"/>
              <a:buChar char="•"/>
            </a:pPr>
            <a:r>
              <a:rPr lang="pt-BR" sz="1800" dirty="0">
                <a:latin typeface="Bookman Old Style" panose="02050604050505020204" pitchFamily="18" charset="0"/>
              </a:rPr>
              <a:t>Expedir </a:t>
            </a:r>
            <a:r>
              <a:rPr lang="pt-BR" sz="1800" b="1" dirty="0">
                <a:latin typeface="Bookman Old Style" panose="02050604050505020204" pitchFamily="18" charset="0"/>
              </a:rPr>
              <a:t>normas complementares (IN, ON e Portarias) </a:t>
            </a:r>
            <a:r>
              <a:rPr lang="pt-BR" sz="1800" dirty="0">
                <a:latin typeface="Bookman Old Style" panose="02050604050505020204" pitchFamily="18" charset="0"/>
              </a:rPr>
              <a:t>para efetivação e disciplinamento em âmbito estadual quando o assunto é relacionado as aquisições de bens, materiais e serviços;</a:t>
            </a:r>
          </a:p>
          <a:p>
            <a:pPr marL="457200" indent="-457200" algn="just">
              <a:lnSpc>
                <a:spcPct val="120000"/>
              </a:lnSpc>
              <a:buFont typeface="Arial" panose="020B0604020202020204" pitchFamily="34" charset="0"/>
              <a:buChar char="•"/>
            </a:pPr>
            <a:r>
              <a:rPr lang="pt-BR" sz="1800" dirty="0">
                <a:latin typeface="Bookman Old Style" panose="02050604050505020204" pitchFamily="18" charset="0"/>
              </a:rPr>
              <a:t>Promover a </a:t>
            </a:r>
            <a:r>
              <a:rPr lang="pt-BR" sz="1800" b="1" dirty="0">
                <a:latin typeface="Bookman Old Style" panose="02050604050505020204" pitchFamily="18" charset="0"/>
              </a:rPr>
              <a:t>capacitação de servidores,</a:t>
            </a:r>
            <a:r>
              <a:rPr lang="pt-BR" sz="1800" dirty="0">
                <a:latin typeface="Bookman Old Style" panose="02050604050505020204" pitchFamily="18" charset="0"/>
              </a:rPr>
              <a:t> sempre que demandado para utilização dos sistemas da central de compras e sobre instrução de processos de compras públicas.</a:t>
            </a:r>
          </a:p>
        </p:txBody>
      </p:sp>
    </p:spTree>
    <p:extLst>
      <p:ext uri="{BB962C8B-B14F-4D97-AF65-F5344CB8AC3E}">
        <p14:creationId xmlns:p14="http://schemas.microsoft.com/office/powerpoint/2010/main" val="198292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PRINCIPAIS OBSERVAÇÕES</a:t>
            </a:r>
          </a:p>
        </p:txBody>
      </p:sp>
      <p:sp>
        <p:nvSpPr>
          <p:cNvPr id="3" name="Subtítulo 2"/>
          <p:cNvSpPr>
            <a:spLocks noGrp="1"/>
          </p:cNvSpPr>
          <p:nvPr>
            <p:ph type="subTitle" idx="1"/>
          </p:nvPr>
        </p:nvSpPr>
        <p:spPr>
          <a:xfrm>
            <a:off x="2041509" y="1945763"/>
            <a:ext cx="9586898" cy="4230749"/>
          </a:xfrm>
        </p:spPr>
        <p:txBody>
          <a:bodyPr>
            <a:noAutofit/>
          </a:bodyPr>
          <a:lstStyle/>
          <a:p>
            <a:pPr algn="just">
              <a:lnSpc>
                <a:spcPct val="150000"/>
              </a:lnSpc>
              <a:buFont typeface="Arial" panose="020B0604020202020204" pitchFamily="34" charset="0"/>
              <a:buChar char="•"/>
            </a:pPr>
            <a:r>
              <a:rPr lang="pt-BR" b="1" i="0" dirty="0">
                <a:solidFill>
                  <a:srgbClr val="000000"/>
                </a:solidFill>
                <a:effectLst/>
                <a:latin typeface="Bookman Old Style" panose="02050604050505020204" pitchFamily="18" charset="0"/>
              </a:rPr>
              <a:t> </a:t>
            </a:r>
            <a:r>
              <a:rPr lang="pt-BR" b="0" i="0" dirty="0">
                <a:solidFill>
                  <a:srgbClr val="000000"/>
                </a:solidFill>
                <a:effectLst/>
                <a:latin typeface="Bookman Old Style" panose="02050604050505020204" pitchFamily="18" charset="0"/>
              </a:rPr>
              <a:t>Ausência de justificativa robusta que caracterize a situação de emergência;</a:t>
            </a:r>
            <a:endParaRPr lang="pt-BR" dirty="0">
              <a:latin typeface="Bookman Old Style" panose="02050604050505020204" pitchFamily="18" charset="0"/>
            </a:endParaRPr>
          </a:p>
          <a:p>
            <a:pPr algn="just">
              <a:lnSpc>
                <a:spcPct val="150000"/>
              </a:lnSpc>
              <a:buFont typeface="Arial" panose="020B0604020202020204" pitchFamily="34" charset="0"/>
              <a:buChar char="•"/>
            </a:pPr>
            <a:r>
              <a:rPr lang="pt-BR" b="0" i="0" dirty="0">
                <a:solidFill>
                  <a:srgbClr val="000000"/>
                </a:solidFill>
                <a:effectLst/>
                <a:latin typeface="Bookman Old Style" panose="02050604050505020204" pitchFamily="18" charset="0"/>
              </a:rPr>
              <a:t> Processos mal instruídos, com ausência de documentos que impedem a conferência das informações apresentadas na justificativa;</a:t>
            </a:r>
            <a:endParaRPr lang="pt-BR" dirty="0">
              <a:latin typeface="Bookman Old Style" panose="02050604050505020204" pitchFamily="18" charset="0"/>
            </a:endParaRPr>
          </a:p>
          <a:p>
            <a:pPr algn="just">
              <a:lnSpc>
                <a:spcPct val="150000"/>
              </a:lnSpc>
              <a:buFont typeface="Arial" panose="020B0604020202020204" pitchFamily="34" charset="0"/>
              <a:buChar char="•"/>
            </a:pPr>
            <a:r>
              <a:rPr lang="pt-BR" b="0" i="0" dirty="0">
                <a:solidFill>
                  <a:srgbClr val="000000"/>
                </a:solidFill>
                <a:effectLst/>
                <a:latin typeface="Bookman Old Style" panose="02050604050505020204" pitchFamily="18" charset="0"/>
              </a:rPr>
              <a:t> Ausência de comprovação da existência de Ata de Registro de Preço. </a:t>
            </a:r>
            <a:endParaRPr lang="pt-BR" dirty="0">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202714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PRINCIPAIS OBSERVAÇÕES</a:t>
            </a:r>
          </a:p>
        </p:txBody>
      </p:sp>
      <p:sp>
        <p:nvSpPr>
          <p:cNvPr id="3" name="Subtítulo 2"/>
          <p:cNvSpPr>
            <a:spLocks noGrp="1"/>
          </p:cNvSpPr>
          <p:nvPr>
            <p:ph type="subTitle" idx="1"/>
          </p:nvPr>
        </p:nvSpPr>
        <p:spPr>
          <a:xfrm>
            <a:off x="2194061" y="1620643"/>
            <a:ext cx="9586898" cy="4230749"/>
          </a:xfrm>
        </p:spPr>
        <p:txBody>
          <a:bodyPr>
            <a:noAutofit/>
          </a:bodyPr>
          <a:lstStyle/>
          <a:p>
            <a:pPr algn="just">
              <a:lnSpc>
                <a:spcPct val="150000"/>
              </a:lnSpc>
              <a:buFont typeface="Arial" panose="020B0604020202020204" pitchFamily="34" charset="0"/>
              <a:buChar char="•"/>
            </a:pPr>
            <a:r>
              <a:rPr lang="pt-BR" b="1" i="0" dirty="0">
                <a:solidFill>
                  <a:srgbClr val="000000"/>
                </a:solidFill>
                <a:effectLst/>
                <a:latin typeface="Bookman Old Style" panose="02050604050505020204" pitchFamily="18" charset="0"/>
              </a:rPr>
              <a:t> </a:t>
            </a:r>
            <a:r>
              <a:rPr lang="pt-BR" b="0" i="0" dirty="0">
                <a:solidFill>
                  <a:srgbClr val="000000"/>
                </a:solidFill>
                <a:effectLst/>
                <a:latin typeface="Bookman Old Style" panose="02050604050505020204" pitchFamily="18" charset="0"/>
              </a:rPr>
              <a:t>Não utilização do SEGC (alguns processos aparentemente são finalizados pelo PBDOC e no SEGC não, não tendo autorização do SECRETARIO da SEAD);</a:t>
            </a:r>
            <a:endParaRPr lang="pt-BR" dirty="0">
              <a:latin typeface="Bookman Old Style" panose="02050604050505020204" pitchFamily="18" charset="0"/>
            </a:endParaRPr>
          </a:p>
          <a:p>
            <a:pPr algn="just">
              <a:lnSpc>
                <a:spcPct val="150000"/>
              </a:lnSpc>
              <a:buFont typeface="Arial" panose="020B0604020202020204" pitchFamily="34" charset="0"/>
              <a:buChar char="•"/>
            </a:pPr>
            <a:r>
              <a:rPr lang="pt-BR" b="0" i="0" dirty="0">
                <a:solidFill>
                  <a:srgbClr val="000000"/>
                </a:solidFill>
                <a:effectLst/>
                <a:latin typeface="Bookman Old Style" panose="02050604050505020204" pitchFamily="18" charset="0"/>
              </a:rPr>
              <a:t> Não colocar ocorrência no SEGC quando necessário tramitação somente pelo </a:t>
            </a:r>
            <a:r>
              <a:rPr lang="pt-BR" b="0" i="0" dirty="0" err="1">
                <a:solidFill>
                  <a:srgbClr val="000000"/>
                </a:solidFill>
                <a:effectLst/>
                <a:latin typeface="Bookman Old Style" panose="02050604050505020204" pitchFamily="18" charset="0"/>
              </a:rPr>
              <a:t>PBDoc</a:t>
            </a:r>
            <a:r>
              <a:rPr lang="pt-BR" b="0" i="0" dirty="0">
                <a:solidFill>
                  <a:srgbClr val="000000"/>
                </a:solidFill>
                <a:effectLst/>
                <a:latin typeface="Bookman Old Style" panose="02050604050505020204" pitchFamily="18" charset="0"/>
              </a:rPr>
              <a:t>, dando a entender que o processo está abandonado;</a:t>
            </a:r>
            <a:endParaRPr lang="pt-BR" dirty="0">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1997811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RESPONSABILIZAÇÃO DOS</a:t>
            </a:r>
            <a:br>
              <a:rPr lang="pt-BR" sz="3400" dirty="0">
                <a:latin typeface="Bookman Old Style" panose="02050604050505020204" pitchFamily="18" charset="0"/>
              </a:rPr>
            </a:br>
            <a:r>
              <a:rPr lang="pt-BR" sz="3400" dirty="0">
                <a:latin typeface="Bookman Old Style" panose="02050604050505020204" pitchFamily="18" charset="0"/>
              </a:rPr>
              <a:t> AGENTES PÚBLICOS</a:t>
            </a:r>
          </a:p>
        </p:txBody>
      </p:sp>
      <p:sp>
        <p:nvSpPr>
          <p:cNvPr id="3" name="Subtítulo 2"/>
          <p:cNvSpPr>
            <a:spLocks noGrp="1"/>
          </p:cNvSpPr>
          <p:nvPr>
            <p:ph type="subTitle" idx="1"/>
          </p:nvPr>
        </p:nvSpPr>
        <p:spPr>
          <a:xfrm>
            <a:off x="2194061" y="1488563"/>
            <a:ext cx="9586898" cy="4230749"/>
          </a:xfrm>
        </p:spPr>
        <p:txBody>
          <a:bodyPr>
            <a:noAutofit/>
          </a:bodyPr>
          <a:lstStyle/>
          <a:p>
            <a:pPr algn="just">
              <a:lnSpc>
                <a:spcPct val="150000"/>
              </a:lnSpc>
            </a:pPr>
            <a:r>
              <a:rPr lang="pt-BR" b="1" i="0" dirty="0">
                <a:solidFill>
                  <a:srgbClr val="000000"/>
                </a:solidFill>
                <a:effectLst/>
                <a:latin typeface="Bookman Old Style" panose="02050604050505020204" pitchFamily="18" charset="0"/>
              </a:rPr>
              <a:t> Art. 75 da Lei 14.133/2021</a:t>
            </a:r>
          </a:p>
          <a:p>
            <a:pPr algn="just">
              <a:lnSpc>
                <a:spcPct val="150000"/>
              </a:lnSpc>
            </a:pPr>
            <a:r>
              <a:rPr lang="pt-BR" b="1" i="0" dirty="0">
                <a:solidFill>
                  <a:srgbClr val="000000"/>
                </a:solidFill>
                <a:effectLst/>
                <a:latin typeface="Bookman Old Style" panose="02050604050505020204" pitchFamily="18" charset="0"/>
              </a:rPr>
              <a:t>§ 6º </a:t>
            </a:r>
            <a:r>
              <a:rPr lang="pt-BR" b="0" i="0" dirty="0">
                <a:solidFill>
                  <a:srgbClr val="000000"/>
                </a:solidFill>
                <a:effectLst/>
                <a:latin typeface="Bookman Old Style" panose="02050604050505020204" pitchFamily="18" charset="0"/>
              </a:rPr>
              <a:t>Para os fins do inciso VIII do caput deste artigo, considera-se emergencial a contratação por dispensa com objetivo de manter a continuidade do serviço público, e deverão ser observados os valores praticados pelo mercado na forma do </a:t>
            </a:r>
            <a:r>
              <a:rPr lang="pt-BR" dirty="0">
                <a:solidFill>
                  <a:srgbClr val="00000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art. 23 desta Lei</a:t>
            </a:r>
            <a:r>
              <a:rPr lang="pt-BR" dirty="0">
                <a:solidFill>
                  <a:srgbClr val="000000"/>
                </a:solidFill>
                <a:latin typeface="Bookman Old Style" panose="02050604050505020204" pitchFamily="18" charset="0"/>
              </a:rPr>
              <a:t> </a:t>
            </a:r>
            <a:r>
              <a:rPr lang="pt-BR" b="1" i="0" dirty="0">
                <a:solidFill>
                  <a:srgbClr val="000000"/>
                </a:solidFill>
                <a:effectLst/>
                <a:latin typeface="Bookman Old Style" panose="02050604050505020204" pitchFamily="18" charset="0"/>
              </a:rPr>
              <a:t>e adotadas as providências necessárias para a conclusão do processo licitatório, sem prejuízo de apuração de responsabilidade dos agentes públicos que deram causa à situação emergencial</a:t>
            </a:r>
            <a:r>
              <a:rPr lang="pt-BR" b="0" i="0" dirty="0">
                <a:solidFill>
                  <a:srgbClr val="000000"/>
                </a:solidFill>
                <a:effectLst/>
                <a:latin typeface="Bookman Old Style" panose="02050604050505020204" pitchFamily="18" charset="0"/>
              </a:rPr>
              <a:t>.</a:t>
            </a:r>
            <a:endParaRPr lang="pt-BR" dirty="0">
              <a:solidFill>
                <a:srgbClr val="000000"/>
              </a:solidFill>
              <a:effectLst/>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Tree>
    <p:extLst>
      <p:ext uri="{BB962C8B-B14F-4D97-AF65-F5344CB8AC3E}">
        <p14:creationId xmlns:p14="http://schemas.microsoft.com/office/powerpoint/2010/main" val="1453952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4061" y="207034"/>
            <a:ext cx="9034580" cy="1120446"/>
          </a:xfrm>
        </p:spPr>
        <p:txBody>
          <a:bodyPr>
            <a:noAutofit/>
          </a:bodyPr>
          <a:lstStyle/>
          <a:p>
            <a:r>
              <a:rPr lang="pt-BR" sz="3400" dirty="0">
                <a:latin typeface="Bookman Old Style" panose="02050604050505020204" pitchFamily="18" charset="0"/>
              </a:rPr>
              <a:t>CONTATOS</a:t>
            </a:r>
          </a:p>
        </p:txBody>
      </p:sp>
      <p:sp>
        <p:nvSpPr>
          <p:cNvPr id="3" name="Subtítulo 2"/>
          <p:cNvSpPr>
            <a:spLocks noGrp="1"/>
          </p:cNvSpPr>
          <p:nvPr>
            <p:ph type="subTitle" idx="1"/>
          </p:nvPr>
        </p:nvSpPr>
        <p:spPr>
          <a:xfrm>
            <a:off x="2041509" y="1945763"/>
            <a:ext cx="9586898" cy="4230749"/>
          </a:xfrm>
        </p:spPr>
        <p:txBody>
          <a:bodyPr>
            <a:noAutofit/>
          </a:bodyPr>
          <a:lstStyle/>
          <a:p>
            <a:pPr algn="l">
              <a:lnSpc>
                <a:spcPct val="150000"/>
              </a:lnSpc>
            </a:pPr>
            <a:r>
              <a:rPr lang="pt-BR" sz="2000" b="1" dirty="0">
                <a:solidFill>
                  <a:srgbClr val="000000"/>
                </a:solidFill>
                <a:latin typeface="Bookman Old Style" panose="02050604050505020204" pitchFamily="18" charset="0"/>
              </a:rPr>
              <a:t>DECEC</a:t>
            </a:r>
            <a:r>
              <a:rPr lang="pt-BR" sz="2000" dirty="0">
                <a:solidFill>
                  <a:srgbClr val="000000"/>
                </a:solidFill>
                <a:latin typeface="Bookman Old Style" panose="02050604050505020204" pitchFamily="18" charset="0"/>
              </a:rPr>
              <a:t>: (83) 3612-5994</a:t>
            </a:r>
          </a:p>
          <a:p>
            <a:pPr algn="l">
              <a:lnSpc>
                <a:spcPct val="150000"/>
              </a:lnSpc>
            </a:pPr>
            <a:r>
              <a:rPr lang="pt-BR" sz="2000" b="1" dirty="0">
                <a:solidFill>
                  <a:srgbClr val="000000"/>
                </a:solidFill>
                <a:latin typeface="Bookman Old Style" panose="02050604050505020204" pitchFamily="18" charset="0"/>
              </a:rPr>
              <a:t>GELIC</a:t>
            </a:r>
            <a:r>
              <a:rPr lang="pt-BR" sz="2000" dirty="0">
                <a:solidFill>
                  <a:srgbClr val="000000"/>
                </a:solidFill>
                <a:latin typeface="Bookman Old Style" panose="02050604050505020204" pitchFamily="18" charset="0"/>
              </a:rPr>
              <a:t>: (83) 3208-9839</a:t>
            </a:r>
          </a:p>
          <a:p>
            <a:pPr algn="l">
              <a:lnSpc>
                <a:spcPct val="150000"/>
              </a:lnSpc>
            </a:pPr>
            <a:r>
              <a:rPr lang="pt-BR" sz="2000" b="1" dirty="0">
                <a:solidFill>
                  <a:srgbClr val="000000"/>
                </a:solidFill>
                <a:latin typeface="Bookman Old Style" panose="02050604050505020204" pitchFamily="18" charset="0"/>
              </a:rPr>
              <a:t>GEREP</a:t>
            </a:r>
            <a:r>
              <a:rPr lang="pt-BR" sz="2000" dirty="0">
                <a:solidFill>
                  <a:srgbClr val="000000"/>
                </a:solidFill>
                <a:latin typeface="Bookman Old Style" panose="02050604050505020204" pitchFamily="18" charset="0"/>
              </a:rPr>
              <a:t>: (83) 3208-9841</a:t>
            </a:r>
          </a:p>
          <a:p>
            <a:pPr algn="l">
              <a:lnSpc>
                <a:spcPct val="150000"/>
              </a:lnSpc>
            </a:pPr>
            <a:r>
              <a:rPr lang="pt-BR" sz="2000" b="1" dirty="0">
                <a:solidFill>
                  <a:srgbClr val="000000"/>
                </a:solidFill>
                <a:latin typeface="Bookman Old Style" panose="02050604050505020204" pitchFamily="18" charset="0"/>
              </a:rPr>
              <a:t>GEEPA</a:t>
            </a:r>
            <a:r>
              <a:rPr lang="pt-BR" sz="2000" dirty="0">
                <a:solidFill>
                  <a:srgbClr val="000000"/>
                </a:solidFill>
                <a:latin typeface="Bookman Old Style" panose="02050604050505020204" pitchFamily="18" charset="0"/>
              </a:rPr>
              <a:t>: (83) 3208-9842</a:t>
            </a:r>
          </a:p>
          <a:p>
            <a:pPr algn="l">
              <a:lnSpc>
                <a:spcPct val="150000"/>
              </a:lnSpc>
            </a:pPr>
            <a:r>
              <a:rPr lang="pt-BR" sz="2000" b="1" dirty="0">
                <a:solidFill>
                  <a:srgbClr val="000000"/>
                </a:solidFill>
                <a:latin typeface="Bookman Old Style" panose="02050604050505020204" pitchFamily="18" charset="0"/>
              </a:rPr>
              <a:t>CPCA</a:t>
            </a:r>
            <a:r>
              <a:rPr lang="pt-BR" sz="2000" dirty="0">
                <a:solidFill>
                  <a:srgbClr val="000000"/>
                </a:solidFill>
                <a:latin typeface="Bookman Old Style" panose="02050604050505020204" pitchFamily="18" charset="0"/>
              </a:rPr>
              <a:t>: (83) 99183-0196</a:t>
            </a:r>
          </a:p>
          <a:p>
            <a:pPr algn="l">
              <a:lnSpc>
                <a:spcPct val="150000"/>
              </a:lnSpc>
            </a:pPr>
            <a:endParaRPr lang="pt-BR" sz="2000" dirty="0">
              <a:solidFill>
                <a:srgbClr val="000000"/>
              </a:solidFill>
              <a:latin typeface="Bookman Old Style" panose="02050604050505020204" pitchFamily="18" charset="0"/>
            </a:endParaRPr>
          </a:p>
          <a:p>
            <a:pPr algn="just">
              <a:lnSpc>
                <a:spcPct val="150000"/>
              </a:lnSpc>
            </a:pPr>
            <a:endParaRPr lang="pt-BR" dirty="0">
              <a:latin typeface="Bookman Old Style" panose="02050604050505020204" pitchFamily="18" charset="0"/>
            </a:endParaRPr>
          </a:p>
        </p:txBody>
      </p:sp>
      <p:sp>
        <p:nvSpPr>
          <p:cNvPr id="4" name="Rectangle 1">
            <a:extLst>
              <a:ext uri="{FF2B5EF4-FFF2-40B4-BE49-F238E27FC236}">
                <a16:creationId xmlns:a16="http://schemas.microsoft.com/office/drawing/2014/main" id="{571D253B-8D52-FC35-ABD2-2A723674BE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a:extLst>
              <a:ext uri="{FF2B5EF4-FFF2-40B4-BE49-F238E27FC236}">
                <a16:creationId xmlns:a16="http://schemas.microsoft.com/office/drawing/2014/main" id="{A5983829-2BC9-C343-3198-61FA5B2BF1F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3">
            <a:extLst>
              <a:ext uri="{FF2B5EF4-FFF2-40B4-BE49-F238E27FC236}">
                <a16:creationId xmlns:a16="http://schemas.microsoft.com/office/drawing/2014/main" id="{1C5CFAC4-B110-5B13-E5EC-E12531B19496}"/>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5E246A64-E7E0-4CAD-32EA-E7D1AAE0B4BE}"/>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942808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9947" y="-974785"/>
            <a:ext cx="11053469" cy="2661249"/>
          </a:xfrm>
        </p:spPr>
        <p:txBody>
          <a:bodyPr>
            <a:normAutofit/>
          </a:bodyPr>
          <a:lstStyle/>
          <a:p>
            <a:r>
              <a:rPr lang="pt-BR" sz="6600" dirty="0">
                <a:solidFill>
                  <a:schemeClr val="bg1"/>
                </a:solidFill>
                <a:latin typeface="Bookman Old Style" panose="02050604050505020204" pitchFamily="18" charset="0"/>
              </a:rPr>
              <a:t>Obrigado pela atenção!</a:t>
            </a:r>
          </a:p>
        </p:txBody>
      </p:sp>
      <p:sp>
        <p:nvSpPr>
          <p:cNvPr id="3" name="Subtítulo 2"/>
          <p:cNvSpPr>
            <a:spLocks noGrp="1"/>
          </p:cNvSpPr>
          <p:nvPr>
            <p:ph type="subTitle" idx="1"/>
          </p:nvPr>
        </p:nvSpPr>
        <p:spPr>
          <a:xfrm>
            <a:off x="4225132" y="2165740"/>
            <a:ext cx="3741735" cy="668037"/>
          </a:xfrm>
        </p:spPr>
        <p:txBody>
          <a:bodyPr/>
          <a:lstStyle/>
          <a:p>
            <a:pPr algn="l"/>
            <a:r>
              <a:rPr lang="pt-BR" dirty="0">
                <a:solidFill>
                  <a:schemeClr val="bg1"/>
                </a:solidFill>
                <a:latin typeface="Bookman Old Style" panose="02050604050505020204" pitchFamily="18" charset="0"/>
              </a:rPr>
              <a:t>Para mais informações:</a:t>
            </a:r>
          </a:p>
        </p:txBody>
      </p:sp>
      <p:pic>
        <p:nvPicPr>
          <p:cNvPr id="10" name="Imagem 9">
            <a:extLst>
              <a:ext uri="{FF2B5EF4-FFF2-40B4-BE49-F238E27FC236}">
                <a16:creationId xmlns:a16="http://schemas.microsoft.com/office/drawing/2014/main" id="{6009493F-92A3-08CC-A325-4CD7EF3FE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961" y="2165740"/>
            <a:ext cx="1976887" cy="1976887"/>
          </a:xfrm>
          <a:prstGeom prst="rect">
            <a:avLst/>
          </a:prstGeom>
        </p:spPr>
      </p:pic>
    </p:spTree>
    <p:extLst>
      <p:ext uri="{BB962C8B-B14F-4D97-AF65-F5344CB8AC3E}">
        <p14:creationId xmlns:p14="http://schemas.microsoft.com/office/powerpoint/2010/main" val="22902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76015" y="-60386"/>
            <a:ext cx="9034580" cy="1570007"/>
          </a:xfrm>
        </p:spPr>
        <p:txBody>
          <a:bodyPr>
            <a:noAutofit/>
          </a:bodyPr>
          <a:lstStyle/>
          <a:p>
            <a:pPr>
              <a:lnSpc>
                <a:spcPct val="100000"/>
              </a:lnSpc>
            </a:pPr>
            <a:r>
              <a:rPr lang="pt-BR" sz="4000" dirty="0">
                <a:latin typeface="Bookman Old Style" panose="02050604050505020204" pitchFamily="18" charset="0"/>
              </a:rPr>
              <a:t>OBRIGATORIEDADE DE </a:t>
            </a:r>
            <a:br>
              <a:rPr lang="pt-BR" sz="4000" dirty="0">
                <a:latin typeface="Bookman Old Style" panose="02050604050505020204" pitchFamily="18" charset="0"/>
              </a:rPr>
            </a:br>
            <a:r>
              <a:rPr lang="pt-BR" sz="4000" dirty="0">
                <a:latin typeface="Bookman Old Style" panose="02050604050505020204" pitchFamily="18" charset="0"/>
              </a:rPr>
              <a:t>UTILIZAÇÃO DO SEGC</a:t>
            </a:r>
          </a:p>
        </p:txBody>
      </p:sp>
      <p:sp>
        <p:nvSpPr>
          <p:cNvPr id="3" name="Subtítulo 2"/>
          <p:cNvSpPr>
            <a:spLocks noGrp="1"/>
          </p:cNvSpPr>
          <p:nvPr>
            <p:ph type="subTitle" idx="1"/>
          </p:nvPr>
        </p:nvSpPr>
        <p:spPr>
          <a:xfrm>
            <a:off x="2076015" y="1509621"/>
            <a:ext cx="9144000" cy="4798900"/>
          </a:xfrm>
        </p:spPr>
        <p:txBody>
          <a:bodyPr>
            <a:noAutofit/>
          </a:bodyPr>
          <a:lstStyle/>
          <a:p>
            <a:pPr marL="457200" indent="-457200" algn="just">
              <a:lnSpc>
                <a:spcPct val="120000"/>
              </a:lnSpc>
              <a:buFont typeface="Arial" panose="020B0604020202020204" pitchFamily="34" charset="0"/>
              <a:buChar char="•"/>
            </a:pPr>
            <a:r>
              <a:rPr lang="pt-BR" sz="2700" dirty="0">
                <a:latin typeface="Bookman Old Style" panose="02050604050505020204" pitchFamily="18" charset="0"/>
              </a:rPr>
              <a:t>Dispensas Emergenciais - Lei 14.133 - Art. 75, VIII;</a:t>
            </a:r>
          </a:p>
          <a:p>
            <a:pPr marL="457200" indent="-457200" algn="just">
              <a:lnSpc>
                <a:spcPct val="120000"/>
              </a:lnSpc>
              <a:buFont typeface="Arial" panose="020B0604020202020204" pitchFamily="34" charset="0"/>
              <a:buChar char="•"/>
            </a:pPr>
            <a:r>
              <a:rPr lang="pt-BR" sz="2700" dirty="0">
                <a:latin typeface="Bookman Old Style" panose="02050604050505020204" pitchFamily="18" charset="0"/>
              </a:rPr>
              <a:t>Dispensas e Inexigibilidades </a:t>
            </a:r>
            <a:r>
              <a:rPr lang="pt-BR" sz="2700" b="1" u="sng" dirty="0">
                <a:latin typeface="Bookman Old Style" panose="02050604050505020204" pitchFamily="18" charset="0"/>
              </a:rPr>
              <a:t>acima de R$ 11.981,20</a:t>
            </a:r>
            <a:r>
              <a:rPr lang="pt-BR" sz="2700" dirty="0">
                <a:latin typeface="Bookman Old Style" panose="02050604050505020204" pitchFamily="18" charset="0"/>
              </a:rPr>
              <a:t> (</a:t>
            </a:r>
            <a:r>
              <a:rPr lang="pt-BR" sz="2700" i="1" dirty="0">
                <a:latin typeface="Bookman Old Style" panose="02050604050505020204" pitchFamily="18" charset="0"/>
              </a:rPr>
              <a:t>Atenção ao fracionamento de despesas</a:t>
            </a:r>
            <a:r>
              <a:rPr lang="pt-BR" sz="2700" dirty="0">
                <a:latin typeface="Bookman Old Style" panose="02050604050505020204" pitchFamily="18" charset="0"/>
              </a:rPr>
              <a:t>);</a:t>
            </a:r>
          </a:p>
          <a:p>
            <a:pPr marL="457200" indent="-457200" algn="just">
              <a:lnSpc>
                <a:spcPct val="120000"/>
              </a:lnSpc>
              <a:buFont typeface="Arial" panose="020B0604020202020204" pitchFamily="34" charset="0"/>
              <a:buChar char="•"/>
            </a:pPr>
            <a:r>
              <a:rPr lang="pt-BR" sz="2700" dirty="0">
                <a:latin typeface="Bookman Old Style" panose="02050604050505020204" pitchFamily="18" charset="0"/>
              </a:rPr>
              <a:t>Registros de Preços;</a:t>
            </a:r>
          </a:p>
          <a:p>
            <a:pPr marL="457200" indent="-457200" algn="just">
              <a:lnSpc>
                <a:spcPct val="120000"/>
              </a:lnSpc>
              <a:buFont typeface="Arial" panose="020B0604020202020204" pitchFamily="34" charset="0"/>
              <a:buChar char="•"/>
            </a:pPr>
            <a:r>
              <a:rPr lang="pt-BR" sz="2700" dirty="0">
                <a:latin typeface="Bookman Old Style" panose="02050604050505020204" pitchFamily="18" charset="0"/>
              </a:rPr>
              <a:t>Pregões na forma Tradicional;</a:t>
            </a:r>
          </a:p>
          <a:p>
            <a:pPr marL="457200" indent="-457200" algn="just">
              <a:lnSpc>
                <a:spcPct val="120000"/>
              </a:lnSpc>
              <a:buFont typeface="Arial" panose="020B0604020202020204" pitchFamily="34" charset="0"/>
              <a:buChar char="•"/>
            </a:pPr>
            <a:r>
              <a:rPr lang="pt-BR" sz="2700" dirty="0">
                <a:latin typeface="Bookman Old Style" panose="02050604050505020204" pitchFamily="18" charset="0"/>
              </a:rPr>
              <a:t>Adesão a Ata de Registro de Preços.</a:t>
            </a:r>
          </a:p>
        </p:txBody>
      </p:sp>
    </p:spTree>
    <p:extLst>
      <p:ext uri="{BB962C8B-B14F-4D97-AF65-F5344CB8AC3E}">
        <p14:creationId xmlns:p14="http://schemas.microsoft.com/office/powerpoint/2010/main" val="386466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21305" y="192946"/>
            <a:ext cx="9034580" cy="907277"/>
          </a:xfrm>
        </p:spPr>
        <p:txBody>
          <a:bodyPr>
            <a:noAutofit/>
          </a:bodyPr>
          <a:lstStyle/>
          <a:p>
            <a:pPr>
              <a:lnSpc>
                <a:spcPct val="100000"/>
              </a:lnSpc>
            </a:pPr>
            <a:r>
              <a:rPr lang="pt-BR" sz="2400" dirty="0">
                <a:latin typeface="Bookman Old Style" panose="02050604050505020204" pitchFamily="18" charset="0"/>
              </a:rPr>
              <a:t>ABORDAREMOS AINDA, NESSA TARDE OS SEGUINTES ASSUNTOS</a:t>
            </a:r>
          </a:p>
        </p:txBody>
      </p:sp>
      <p:sp>
        <p:nvSpPr>
          <p:cNvPr id="3" name="Subtítulo 2"/>
          <p:cNvSpPr>
            <a:spLocks noGrp="1"/>
          </p:cNvSpPr>
          <p:nvPr>
            <p:ph type="subTitle" idx="1"/>
          </p:nvPr>
        </p:nvSpPr>
        <p:spPr>
          <a:xfrm>
            <a:off x="2021305" y="1258349"/>
            <a:ext cx="9605836" cy="5226341"/>
          </a:xfrm>
        </p:spPr>
        <p:txBody>
          <a:bodyPr>
            <a:noAutofit/>
          </a:bodyPr>
          <a:lstStyle/>
          <a:p>
            <a:pPr algn="just">
              <a:lnSpc>
                <a:spcPct val="120000"/>
              </a:lnSpc>
            </a:pPr>
            <a:r>
              <a:rPr lang="pt-BR" sz="1600" b="1" dirty="0">
                <a:effectLst>
                  <a:outerShdw blurRad="38100" dist="38100" dir="2700000" algn="tl">
                    <a:srgbClr val="000000">
                      <a:alpha val="43137"/>
                    </a:srgbClr>
                  </a:outerShdw>
                </a:effectLst>
                <a:latin typeface="Bookman Old Style" panose="02050604050505020204" pitchFamily="18" charset="0"/>
              </a:rPr>
              <a:t>Elisa Peixoto </a:t>
            </a:r>
            <a:r>
              <a:rPr lang="pt-BR" sz="1600" dirty="0">
                <a:latin typeface="Bookman Old Style" panose="02050604050505020204" pitchFamily="18" charset="0"/>
              </a:rPr>
              <a:t>(</a:t>
            </a:r>
            <a:r>
              <a:rPr lang="pt-BR" sz="1600" i="1" dirty="0">
                <a:latin typeface="Bookman Old Style" panose="02050604050505020204" pitchFamily="18" charset="0"/>
              </a:rPr>
              <a:t>Coordenadora de Planejamento de Contratações Anuais e Coordenadora de Apuração e Sanções Administrativas</a:t>
            </a:r>
            <a:r>
              <a:rPr lang="pt-BR" sz="1600" dirty="0">
                <a:latin typeface="Bookman Old Style" panose="02050604050505020204" pitchFamily="18" charset="0"/>
              </a:rPr>
              <a:t>) </a:t>
            </a:r>
          </a:p>
          <a:p>
            <a:pPr algn="just">
              <a:lnSpc>
                <a:spcPct val="120000"/>
              </a:lnSpc>
            </a:pPr>
            <a:r>
              <a:rPr lang="pt-BR" sz="1600" dirty="0">
                <a:latin typeface="Bookman Old Style" panose="02050604050505020204" pitchFamily="18" charset="0"/>
              </a:rPr>
              <a:t>PCA ;</a:t>
            </a:r>
          </a:p>
          <a:p>
            <a:pPr algn="just">
              <a:lnSpc>
                <a:spcPct val="120000"/>
              </a:lnSpc>
            </a:pPr>
            <a:r>
              <a:rPr lang="pt-BR" sz="1600" b="1" dirty="0">
                <a:effectLst>
                  <a:outerShdw blurRad="38100" dist="38100" dir="2700000" algn="tl">
                    <a:srgbClr val="000000">
                      <a:alpha val="43137"/>
                    </a:srgbClr>
                  </a:outerShdw>
                </a:effectLst>
                <a:latin typeface="Bookman Old Style" panose="02050604050505020204" pitchFamily="18" charset="0"/>
              </a:rPr>
              <a:t>Elyelson Lima </a:t>
            </a:r>
            <a:r>
              <a:rPr lang="pt-BR" sz="1600" i="1" dirty="0">
                <a:latin typeface="Bookman Old Style" panose="02050604050505020204" pitchFamily="18" charset="0"/>
              </a:rPr>
              <a:t>(Chefe da Unidade de Triagem Processual) </a:t>
            </a:r>
          </a:p>
          <a:p>
            <a:pPr algn="just">
              <a:lnSpc>
                <a:spcPct val="120000"/>
              </a:lnSpc>
            </a:pPr>
            <a:r>
              <a:rPr lang="pt-BR" sz="1600" dirty="0">
                <a:latin typeface="Bookman Old Style" panose="02050604050505020204" pitchFamily="18" charset="0"/>
              </a:rPr>
              <a:t>DFD, ETP, TR;</a:t>
            </a:r>
          </a:p>
          <a:p>
            <a:pPr algn="just">
              <a:lnSpc>
                <a:spcPct val="120000"/>
              </a:lnSpc>
            </a:pPr>
            <a:r>
              <a:rPr lang="pt-BR" sz="1600" b="1" dirty="0">
                <a:effectLst>
                  <a:outerShdw blurRad="38100" dist="38100" dir="2700000" algn="tl">
                    <a:srgbClr val="000000">
                      <a:alpha val="43137"/>
                    </a:srgbClr>
                  </a:outerShdw>
                </a:effectLst>
                <a:latin typeface="Bookman Old Style" panose="02050604050505020204" pitchFamily="18" charset="0"/>
              </a:rPr>
              <a:t>Nayana Falcão </a:t>
            </a:r>
            <a:r>
              <a:rPr lang="pt-BR" sz="1600" i="1" dirty="0">
                <a:latin typeface="Bookman Old Style" panose="02050604050505020204" pitchFamily="18" charset="0"/>
              </a:rPr>
              <a:t>(Gerente Executiva de Especificação e Padronização</a:t>
            </a:r>
            <a:r>
              <a:rPr lang="pt-BR" sz="1600" dirty="0">
                <a:latin typeface="Bookman Old Style" panose="02050604050505020204" pitchFamily="18" charset="0"/>
              </a:rPr>
              <a:t>) </a:t>
            </a:r>
          </a:p>
          <a:p>
            <a:pPr algn="just">
              <a:lnSpc>
                <a:spcPct val="120000"/>
              </a:lnSpc>
            </a:pPr>
            <a:r>
              <a:rPr lang="pt-BR" sz="1600" dirty="0">
                <a:latin typeface="Bookman Old Style" panose="02050604050505020204" pitchFamily="18" charset="0"/>
              </a:rPr>
              <a:t>Fluxos de solicitações de materiais/serviços;</a:t>
            </a:r>
          </a:p>
          <a:p>
            <a:pPr algn="just">
              <a:lnSpc>
                <a:spcPct val="120000"/>
              </a:lnSpc>
            </a:pPr>
            <a:r>
              <a:rPr lang="pt-BR" sz="1600" dirty="0">
                <a:latin typeface="Bookman Old Style" panose="02050604050505020204" pitchFamily="18" charset="0"/>
              </a:rPr>
              <a:t>Especificações da aquisição/serviço;</a:t>
            </a:r>
          </a:p>
          <a:p>
            <a:pPr algn="just">
              <a:lnSpc>
                <a:spcPct val="120000"/>
              </a:lnSpc>
            </a:pPr>
            <a:r>
              <a:rPr lang="pt-BR" sz="1600" b="1" dirty="0">
                <a:effectLst>
                  <a:outerShdw blurRad="38100" dist="38100" dir="2700000" algn="tl">
                    <a:srgbClr val="000000">
                      <a:alpha val="43137"/>
                    </a:srgbClr>
                  </a:outerShdw>
                </a:effectLst>
                <a:latin typeface="Bookman Old Style" panose="02050604050505020204" pitchFamily="18" charset="0"/>
              </a:rPr>
              <a:t>Thalita </a:t>
            </a:r>
            <a:r>
              <a:rPr lang="pt-BR" sz="1600" b="1" dirty="0" err="1">
                <a:effectLst>
                  <a:outerShdw blurRad="38100" dist="38100" dir="2700000" algn="tl">
                    <a:srgbClr val="000000">
                      <a:alpha val="43137"/>
                    </a:srgbClr>
                  </a:outerShdw>
                </a:effectLst>
                <a:latin typeface="Bookman Old Style" panose="02050604050505020204" pitchFamily="18" charset="0"/>
              </a:rPr>
              <a:t>Grisi</a:t>
            </a:r>
            <a:r>
              <a:rPr lang="pt-BR" sz="1600" b="1" dirty="0">
                <a:effectLst>
                  <a:outerShdw blurRad="38100" dist="38100" dir="2700000" algn="tl">
                    <a:srgbClr val="000000">
                      <a:alpha val="43137"/>
                    </a:srgbClr>
                  </a:outerShdw>
                </a:effectLst>
                <a:latin typeface="Bookman Old Style" panose="02050604050505020204" pitchFamily="18" charset="0"/>
              </a:rPr>
              <a:t> </a:t>
            </a:r>
            <a:r>
              <a:rPr lang="pt-BR" sz="1600" i="1" dirty="0">
                <a:latin typeface="Bookman Old Style" panose="02050604050505020204" pitchFamily="18" charset="0"/>
              </a:rPr>
              <a:t>(Representante da Gerência Executiva de Registro de Preços)</a:t>
            </a:r>
            <a:r>
              <a:rPr lang="pt-BR" sz="1600" b="1" dirty="0">
                <a:effectLst>
                  <a:outerShdw blurRad="38100" dist="38100" dir="2700000" algn="tl">
                    <a:srgbClr val="000000">
                      <a:alpha val="43137"/>
                    </a:srgbClr>
                  </a:outerShdw>
                </a:effectLst>
                <a:latin typeface="Bookman Old Style" panose="02050604050505020204" pitchFamily="18" charset="0"/>
              </a:rPr>
              <a:t>  </a:t>
            </a:r>
          </a:p>
          <a:p>
            <a:pPr algn="just">
              <a:lnSpc>
                <a:spcPct val="120000"/>
              </a:lnSpc>
            </a:pPr>
            <a:r>
              <a:rPr lang="pt-BR" sz="1600" dirty="0">
                <a:latin typeface="Bookman Old Style" panose="02050604050505020204" pitchFamily="18" charset="0"/>
              </a:rPr>
              <a:t>Registro de Preços;</a:t>
            </a:r>
          </a:p>
          <a:p>
            <a:pPr algn="just">
              <a:lnSpc>
                <a:spcPct val="120000"/>
              </a:lnSpc>
            </a:pPr>
            <a:r>
              <a:rPr lang="pt-BR" sz="1600" b="1" dirty="0">
                <a:effectLst>
                  <a:outerShdw blurRad="38100" dist="38100" dir="2700000" algn="tl">
                    <a:srgbClr val="000000">
                      <a:alpha val="43137"/>
                    </a:srgbClr>
                  </a:outerShdw>
                </a:effectLst>
                <a:latin typeface="Bookman Old Style" panose="02050604050505020204" pitchFamily="18" charset="0"/>
              </a:rPr>
              <a:t>Diego de Almeida (</a:t>
            </a:r>
            <a:r>
              <a:rPr lang="pt-BR" sz="1600" i="1" dirty="0">
                <a:latin typeface="Bookman Old Style" panose="02050604050505020204" pitchFamily="18" charset="0"/>
              </a:rPr>
              <a:t>Gerente Executivo de Licitação)</a:t>
            </a:r>
          </a:p>
          <a:p>
            <a:pPr algn="just">
              <a:lnSpc>
                <a:spcPct val="120000"/>
              </a:lnSpc>
            </a:pPr>
            <a:r>
              <a:rPr lang="pt-BR" sz="1600" dirty="0">
                <a:latin typeface="Bookman Old Style" panose="02050604050505020204" pitchFamily="18" charset="0"/>
              </a:rPr>
              <a:t>Dispensa Emergencial após a IN 001/2024;</a:t>
            </a:r>
          </a:p>
        </p:txBody>
      </p:sp>
    </p:spTree>
    <p:extLst>
      <p:ext uri="{BB962C8B-B14F-4D97-AF65-F5344CB8AC3E}">
        <p14:creationId xmlns:p14="http://schemas.microsoft.com/office/powerpoint/2010/main" val="262224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134847" y="1041400"/>
            <a:ext cx="6383383" cy="2387600"/>
          </a:xfrm>
        </p:spPr>
        <p:txBody>
          <a:bodyPr/>
          <a:lstStyle/>
          <a:p>
            <a:r>
              <a:rPr lang="pt-BR" dirty="0">
                <a:solidFill>
                  <a:schemeClr val="bg1"/>
                </a:solidFill>
                <a:latin typeface="Bookman Old Style" panose="02050604050505020204" pitchFamily="18" charset="0"/>
              </a:rPr>
              <a:t>Elisa Peixoto</a:t>
            </a:r>
          </a:p>
        </p:txBody>
      </p:sp>
      <p:sp>
        <p:nvSpPr>
          <p:cNvPr id="3" name="Subtítulo 2"/>
          <p:cNvSpPr>
            <a:spLocks noGrp="1"/>
          </p:cNvSpPr>
          <p:nvPr>
            <p:ph type="subTitle" idx="1"/>
          </p:nvPr>
        </p:nvSpPr>
        <p:spPr>
          <a:xfrm>
            <a:off x="5134847" y="3602038"/>
            <a:ext cx="6383384" cy="1655762"/>
          </a:xfrm>
        </p:spPr>
        <p:txBody>
          <a:bodyPr/>
          <a:lstStyle/>
          <a:p>
            <a:r>
              <a:rPr lang="pt-BR" dirty="0">
                <a:solidFill>
                  <a:schemeClr val="bg1"/>
                </a:solidFill>
                <a:latin typeface="Bookman Old Style" panose="02050604050505020204" pitchFamily="18" charset="0"/>
              </a:rPr>
              <a:t>Coordenadora de Planejamento de Contratações Anuais e Coordenadora de Apuração e Sanções Administrativas</a:t>
            </a:r>
          </a:p>
        </p:txBody>
      </p:sp>
    </p:spTree>
    <p:extLst>
      <p:ext uri="{BB962C8B-B14F-4D97-AF65-F5344CB8AC3E}">
        <p14:creationId xmlns:p14="http://schemas.microsoft.com/office/powerpoint/2010/main" val="310608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85435" y="465826"/>
            <a:ext cx="9034580" cy="1120446"/>
          </a:xfrm>
        </p:spPr>
        <p:txBody>
          <a:bodyPr>
            <a:normAutofit fontScale="90000"/>
          </a:bodyPr>
          <a:lstStyle/>
          <a:p>
            <a:r>
              <a:rPr lang="pt-BR" sz="4800" dirty="0">
                <a:latin typeface="Bookman Old Style" panose="02050604050505020204" pitchFamily="18" charset="0"/>
              </a:rPr>
              <a:t>PLANO DE CONTRATAÇÕES ANUAIS (PCA)</a:t>
            </a:r>
          </a:p>
        </p:txBody>
      </p:sp>
      <p:sp>
        <p:nvSpPr>
          <p:cNvPr id="3" name="Subtítulo 2"/>
          <p:cNvSpPr>
            <a:spLocks noGrp="1"/>
          </p:cNvSpPr>
          <p:nvPr>
            <p:ph type="subTitle" idx="1"/>
          </p:nvPr>
        </p:nvSpPr>
        <p:spPr>
          <a:xfrm>
            <a:off x="2076015" y="1669720"/>
            <a:ext cx="9144000" cy="4368771"/>
          </a:xfrm>
        </p:spPr>
        <p:txBody>
          <a:bodyPr>
            <a:normAutofit/>
          </a:bodyPr>
          <a:lstStyle/>
          <a:p>
            <a:pPr marL="457200" indent="-457200" algn="just">
              <a:lnSpc>
                <a:spcPct val="150000"/>
              </a:lnSpc>
              <a:buFont typeface="Arial" panose="020B0604020202020204" pitchFamily="34" charset="0"/>
              <a:buChar char="•"/>
            </a:pPr>
            <a:r>
              <a:rPr lang="pt-BR" sz="2600" dirty="0">
                <a:latin typeface="Bookman Old Style" panose="02050604050505020204" pitchFamily="18" charset="0"/>
              </a:rPr>
              <a:t>Avanços do PCA de 2021 a 2024;</a:t>
            </a:r>
          </a:p>
          <a:p>
            <a:pPr marL="457200" indent="-457200" algn="just">
              <a:lnSpc>
                <a:spcPct val="150000"/>
              </a:lnSpc>
              <a:buFont typeface="Arial" panose="020B0604020202020204" pitchFamily="34" charset="0"/>
              <a:buChar char="•"/>
            </a:pPr>
            <a:r>
              <a:rPr lang="pt-BR" sz="2600" dirty="0">
                <a:latin typeface="Bookman Old Style" panose="02050604050505020204" pitchFamily="18" charset="0"/>
              </a:rPr>
              <a:t>⁠Principais erros encontrados no PCA 2024;</a:t>
            </a:r>
          </a:p>
          <a:p>
            <a:pPr marL="457200" indent="-457200" algn="just">
              <a:lnSpc>
                <a:spcPct val="150000"/>
              </a:lnSpc>
              <a:buFont typeface="Arial" panose="020B0604020202020204" pitchFamily="34" charset="0"/>
              <a:buChar char="•"/>
            </a:pPr>
            <a:r>
              <a:rPr lang="pt-BR" sz="2600" dirty="0">
                <a:latin typeface="Bookman Old Style" panose="02050604050505020204" pitchFamily="18" charset="0"/>
              </a:rPr>
              <a:t>Como enfrentar as dificuldades encontradas na elaboração do PCA; </a:t>
            </a:r>
          </a:p>
          <a:p>
            <a:pPr marL="457200" indent="-457200" algn="just">
              <a:lnSpc>
                <a:spcPct val="150000"/>
              </a:lnSpc>
              <a:buFont typeface="Arial" panose="020B0604020202020204" pitchFamily="34" charset="0"/>
              <a:buChar char="•"/>
            </a:pPr>
            <a:r>
              <a:rPr lang="pt-BR" sz="2600" dirty="0">
                <a:latin typeface="Bookman Old Style" panose="02050604050505020204" pitchFamily="18" charset="0"/>
              </a:rPr>
              <a:t>⁠Como utilizar e qual a importância do SIGBP/PB para construir um PCA com informações reais;</a:t>
            </a:r>
          </a:p>
        </p:txBody>
      </p:sp>
    </p:spTree>
    <p:extLst>
      <p:ext uri="{BB962C8B-B14F-4D97-AF65-F5344CB8AC3E}">
        <p14:creationId xmlns:p14="http://schemas.microsoft.com/office/powerpoint/2010/main" val="33975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134847" y="1041400"/>
            <a:ext cx="6383383" cy="2387600"/>
          </a:xfrm>
        </p:spPr>
        <p:txBody>
          <a:bodyPr/>
          <a:lstStyle/>
          <a:p>
            <a:r>
              <a:rPr lang="pt-BR" dirty="0" err="1">
                <a:solidFill>
                  <a:schemeClr val="bg1"/>
                </a:solidFill>
                <a:latin typeface="Bookman Old Style" panose="02050604050505020204" pitchFamily="18" charset="0"/>
              </a:rPr>
              <a:t>Elyelson</a:t>
            </a:r>
            <a:r>
              <a:rPr lang="pt-BR" dirty="0">
                <a:solidFill>
                  <a:schemeClr val="bg1"/>
                </a:solidFill>
                <a:latin typeface="Bookman Old Style" panose="02050604050505020204" pitchFamily="18" charset="0"/>
              </a:rPr>
              <a:t> Lima</a:t>
            </a:r>
          </a:p>
        </p:txBody>
      </p:sp>
      <p:sp>
        <p:nvSpPr>
          <p:cNvPr id="3" name="Subtítulo 2"/>
          <p:cNvSpPr>
            <a:spLocks noGrp="1"/>
          </p:cNvSpPr>
          <p:nvPr>
            <p:ph type="subTitle" idx="1"/>
          </p:nvPr>
        </p:nvSpPr>
        <p:spPr>
          <a:xfrm>
            <a:off x="5134846" y="3602038"/>
            <a:ext cx="6383384" cy="1655762"/>
          </a:xfrm>
        </p:spPr>
        <p:txBody>
          <a:bodyPr/>
          <a:lstStyle/>
          <a:p>
            <a:r>
              <a:rPr lang="pt-BR" dirty="0">
                <a:solidFill>
                  <a:schemeClr val="bg1"/>
                </a:solidFill>
                <a:latin typeface="Bookman Old Style" panose="02050604050505020204" pitchFamily="18" charset="0"/>
              </a:rPr>
              <a:t>Chefe da Unidade de Triagem Processual</a:t>
            </a:r>
          </a:p>
        </p:txBody>
      </p:sp>
    </p:spTree>
    <p:extLst>
      <p:ext uri="{BB962C8B-B14F-4D97-AF65-F5344CB8AC3E}">
        <p14:creationId xmlns:p14="http://schemas.microsoft.com/office/powerpoint/2010/main" val="221285350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2095</Words>
  <Application>Microsoft Office PowerPoint</Application>
  <PresentationFormat>Widescreen</PresentationFormat>
  <Paragraphs>176</Paragraphs>
  <Slides>44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44</vt:i4>
      </vt:variant>
    </vt:vector>
  </HeadingPairs>
  <TitlesOfParts>
    <vt:vector size="51" baseType="lpstr">
      <vt:lpstr>Arial</vt:lpstr>
      <vt:lpstr>Bookman Old Style</vt:lpstr>
      <vt:lpstr>Calibri</vt:lpstr>
      <vt:lpstr>Calibri Light</vt:lpstr>
      <vt:lpstr>Raleway</vt:lpstr>
      <vt:lpstr>Wingdings</vt:lpstr>
      <vt:lpstr>Tema do Office</vt:lpstr>
      <vt:lpstr>Apresentação do PowerPoint</vt:lpstr>
      <vt:lpstr>Filipe Nóbrega</vt:lpstr>
      <vt:lpstr>QUEM SOMOS?</vt:lpstr>
      <vt:lpstr>FUNÇÕES DA CC:</vt:lpstr>
      <vt:lpstr>OBRIGATORIEDADE DE  UTILIZAÇÃO DO SEGC</vt:lpstr>
      <vt:lpstr>ABORDAREMOS AINDA, NESSA TARDE OS SEGUINTES ASSUNTOS</vt:lpstr>
      <vt:lpstr>Elisa Peixoto</vt:lpstr>
      <vt:lpstr>PLANO DE CONTRATAÇÕES ANUAIS (PCA)</vt:lpstr>
      <vt:lpstr>Elyelson Lima</vt:lpstr>
      <vt:lpstr>Instrução de Processos de Contratação</vt:lpstr>
      <vt:lpstr>DOCUMENTO DE FORMALIZAÇÃO DA DEMANDA - DFD</vt:lpstr>
      <vt:lpstr>ESTUDO TÉCNICO PRELIMINAR - ETP</vt:lpstr>
      <vt:lpstr>ETP -  QUANDO ELABORAR?</vt:lpstr>
      <vt:lpstr>ETP -  QUANDO ELABORAR?</vt:lpstr>
      <vt:lpstr>ETP -  QUAIS ELEMENTOS DEVEM CONSTAR?</vt:lpstr>
      <vt:lpstr>TERMO DE REFERÊNCIA</vt:lpstr>
      <vt:lpstr>TERMO DE REFERÊNCIA: PRINCIPAIS FALHAS EM SUA CONSTRUÇÃO</vt:lpstr>
      <vt:lpstr>TERMO DE REFERÊNCIA: PRINCIPAIS FALHAS EM SUA CONSTRUÇÃO</vt:lpstr>
      <vt:lpstr>TERMO DE REFERÊNCIA: PRINCIPAIS FALHAS EM SUA CONSTRUÇÃO</vt:lpstr>
      <vt:lpstr>TERMO DE REFERÊNCIA: PRINCIPAIS FALHAS EM SUA CONSTRUÇÃO</vt:lpstr>
      <vt:lpstr>TERMO DE REFERÊNCIA: PRINCIPAIS FALHAS EM SUA CONSTRUÇÃO</vt:lpstr>
      <vt:lpstr>TERMO DE REFERÊNCIA: PRINCIPAIS FALHAS EM SUA CONSTRUÇÃO</vt:lpstr>
      <vt:lpstr>TERMO DE REFERÊNCIA: PRINCIPAIS FALHAS EM SUA CONSTRUÇÃO</vt:lpstr>
      <vt:lpstr>TERMO DE REFERÊNCIA: PRINCIPAIS FALHAS EM SUA CONSTRUÇÃO</vt:lpstr>
      <vt:lpstr>TERMO DE REFERÊNCIA: DICAS PARA O SUCESSO</vt:lpstr>
      <vt:lpstr>MODELOS DE DOCUMENTOS E NORMATIVOS</vt:lpstr>
      <vt:lpstr>Nayana Falcão</vt:lpstr>
      <vt:lpstr>ESPECIFICAÇÃO DO OBJETO</vt:lpstr>
      <vt:lpstr>PLANEJAMENTO DA COMPRA</vt:lpstr>
      <vt:lpstr>FLUXO CRIAÇÃO DE CÓDIGO GOEME</vt:lpstr>
      <vt:lpstr>Thalita Grisi</vt:lpstr>
      <vt:lpstr>SISTEMA DE REGISTRO DE PREÇOS - 43.759/2023</vt:lpstr>
      <vt:lpstr>SISTEMA DE REGISTRO DE PREÇOS - 43.759/2023</vt:lpstr>
      <vt:lpstr>Diego de Almeida</vt:lpstr>
      <vt:lpstr>Obrigatoriedade de Justificativa em Dispensas Emergenciais de Licitação no Poder Executivo Estadual</vt:lpstr>
      <vt:lpstr>IN SEAD Nº 001/2024</vt:lpstr>
      <vt:lpstr>A JUSTIFICATIVA PARA DISPENSA EMERGENCIAL (ART.3º)</vt:lpstr>
      <vt:lpstr>Apresentação do PowerPoint</vt:lpstr>
      <vt:lpstr>VALOR ESTIMADO ACIMA DE R$ 300.000,00 (art. 3º)</vt:lpstr>
      <vt:lpstr>PRINCIPAIS OBSERVAÇÕES</vt:lpstr>
      <vt:lpstr>PRINCIPAIS OBSERVAÇÕES</vt:lpstr>
      <vt:lpstr>RESPONSABILIZAÇÃO DOS  AGENTES PÚBLICOS</vt:lpstr>
      <vt:lpstr>CONTATOS</vt:lpstr>
      <vt:lpstr>Obrigado pela atenção!</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Laylson Ismar</dc:creator>
  <cp:lastModifiedBy>Assis Lira Soares</cp:lastModifiedBy>
  <cp:revision>23</cp:revision>
  <dcterms:created xsi:type="dcterms:W3CDTF">2023-06-12T14:32:17Z</dcterms:created>
  <dcterms:modified xsi:type="dcterms:W3CDTF">2024-06-18T11:33:48Z</dcterms:modified>
</cp:coreProperties>
</file>